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Merriweather"/>
      <p:regular r:id="rId15"/>
    </p:embeddedFont>
    <p:embeddedFont>
      <p:font typeface="Merriweather"/>
      <p:regular r:id="rId16"/>
    </p:embeddedFont>
    <p:embeddedFont>
      <p:font typeface="Merriweather"/>
      <p:regular r:id="rId17"/>
    </p:embeddedFont>
    <p:embeddedFont>
      <p:font typeface="Merriweather"/>
      <p:regular r:id="rId18"/>
    </p:embeddedFont>
    <p:embeddedFont>
      <p:font typeface="Merriweather"/>
      <p:regular r:id="rId19"/>
    </p:embeddedFont>
    <p:embeddedFont>
      <p:font typeface="Merriweather"/>
      <p:regular r:id="rId20"/>
    </p:embeddedFont>
    <p:embeddedFont>
      <p:font typeface="Merriweather"/>
      <p:regular r:id="rId21"/>
    </p:embeddedFont>
    <p:embeddedFont>
      <p:font typeface="Merriweath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4-1.png>
</file>

<file path=ppt/media/image-5-1.png>
</file>

<file path=ppt/media/image-6-1.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3798" y="991314"/>
            <a:ext cx="7416403" cy="3193256"/>
          </a:xfrm>
          <a:prstGeom prst="rect">
            <a:avLst/>
          </a:prstGeom>
          <a:noFill/>
          <a:ln/>
        </p:spPr>
        <p:txBody>
          <a:bodyPr wrap="square" lIns="0" tIns="0" rIns="0" bIns="0" rtlCol="0" anchor="t"/>
          <a:lstStyle/>
          <a:p>
            <a:pPr indent="0" marL="0">
              <a:lnSpc>
                <a:spcPts val="8350"/>
              </a:lnSpc>
              <a:buNone/>
            </a:pPr>
            <a:r>
              <a:rPr lang="en-US" sz="6700" dirty="0">
                <a:solidFill>
                  <a:srgbClr val="F5F0F0"/>
                </a:solidFill>
                <a:latin typeface="Merriweather" pitchFamily="34" charset="0"/>
                <a:ea typeface="Merriweather" pitchFamily="34" charset="-122"/>
                <a:cs typeface="Merriweather" pitchFamily="34" charset="-120"/>
              </a:rPr>
              <a:t>Crime Analysis in India using Python</a:t>
            </a:r>
            <a:endParaRPr lang="en-US" sz="6700" dirty="0"/>
          </a:p>
        </p:txBody>
      </p:sp>
      <p:sp>
        <p:nvSpPr>
          <p:cNvPr id="4" name="Text 1"/>
          <p:cNvSpPr/>
          <p:nvPr/>
        </p:nvSpPr>
        <p:spPr>
          <a:xfrm>
            <a:off x="863798" y="4554736"/>
            <a:ext cx="7416403" cy="1974056"/>
          </a:xfrm>
          <a:prstGeom prst="rect">
            <a:avLst/>
          </a:prstGeom>
          <a:noFill/>
          <a:ln/>
        </p:spPr>
        <p:txBody>
          <a:bodyPr wrap="squar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This presentation explores the analysis of crime data in India using Python, focusing on identifying patterns, trends, and actionable insights. The analysis leverages powerful Python libraries like Pandas, Seaborn, and Matplotlib for data manipulation, visualization, and statistical analysis.</a:t>
            </a:r>
            <a:endParaRPr lang="en-US" sz="1900" dirty="0"/>
          </a:p>
        </p:txBody>
      </p:sp>
      <p:sp>
        <p:nvSpPr>
          <p:cNvPr id="5" name="Shape 2"/>
          <p:cNvSpPr/>
          <p:nvPr/>
        </p:nvSpPr>
        <p:spPr>
          <a:xfrm>
            <a:off x="863798" y="6824901"/>
            <a:ext cx="394930" cy="394930"/>
          </a:xfrm>
          <a:prstGeom prst="roundRect">
            <a:avLst>
              <a:gd name="adj" fmla="val 23151155"/>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71418" y="6832521"/>
            <a:ext cx="379690" cy="379690"/>
          </a:xfrm>
          <a:prstGeom prst="rect">
            <a:avLst/>
          </a:prstGeom>
        </p:spPr>
      </p:pic>
      <p:sp>
        <p:nvSpPr>
          <p:cNvPr id="7" name="Text 3"/>
          <p:cNvSpPr/>
          <p:nvPr/>
        </p:nvSpPr>
        <p:spPr>
          <a:xfrm>
            <a:off x="1382078" y="6806446"/>
            <a:ext cx="2569488" cy="431840"/>
          </a:xfrm>
          <a:prstGeom prst="rect">
            <a:avLst/>
          </a:prstGeom>
          <a:noFill/>
          <a:ln/>
        </p:spPr>
        <p:txBody>
          <a:bodyPr wrap="none" lIns="0" tIns="0" rIns="0" bIns="0" rtlCol="0" anchor="t"/>
          <a:lstStyle/>
          <a:p>
            <a:pPr algn="l" indent="0" marL="0">
              <a:lnSpc>
                <a:spcPts val="3400"/>
              </a:lnSpc>
              <a:buNone/>
            </a:pPr>
            <a:r>
              <a:rPr lang="en-US" sz="2400" b="1" dirty="0">
                <a:solidFill>
                  <a:srgbClr val="E2E6E9"/>
                </a:solidFill>
                <a:latin typeface="Merriweather Bold" pitchFamily="34" charset="0"/>
                <a:ea typeface="Merriweather Bold" pitchFamily="34" charset="-122"/>
                <a:cs typeface="Merriweather Bold" pitchFamily="34" charset="-120"/>
              </a:rPr>
              <a:t>by Rohit Sharma</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66036" y="720209"/>
            <a:ext cx="4757738" cy="594717"/>
          </a:xfrm>
          <a:prstGeom prst="rect">
            <a:avLst/>
          </a:prstGeom>
          <a:noFill/>
          <a:ln/>
        </p:spPr>
        <p:txBody>
          <a:bodyPr wrap="none" lIns="0" tIns="0" rIns="0" bIns="0" rtlCol="0" anchor="t"/>
          <a:lstStyle/>
          <a:p>
            <a:pPr indent="0" marL="0">
              <a:lnSpc>
                <a:spcPts val="4650"/>
              </a:lnSpc>
              <a:buNone/>
            </a:pPr>
            <a:r>
              <a:rPr lang="en-US" sz="3700" dirty="0">
                <a:solidFill>
                  <a:srgbClr val="F5F0F0"/>
                </a:solidFill>
                <a:latin typeface="Merriweather" pitchFamily="34" charset="0"/>
                <a:ea typeface="Merriweather" pitchFamily="34" charset="-122"/>
                <a:cs typeface="Merriweather" pitchFamily="34" charset="-120"/>
              </a:rPr>
              <a:t>Overview</a:t>
            </a:r>
            <a:endParaRPr lang="en-US" sz="3700" dirty="0"/>
          </a:p>
        </p:txBody>
      </p:sp>
      <p:sp>
        <p:nvSpPr>
          <p:cNvPr id="4" name="Text 1"/>
          <p:cNvSpPr/>
          <p:nvPr/>
        </p:nvSpPr>
        <p:spPr>
          <a:xfrm>
            <a:off x="666036" y="1600319"/>
            <a:ext cx="7811929" cy="1217295"/>
          </a:xfrm>
          <a:prstGeom prst="rect">
            <a:avLst/>
          </a:prstGeom>
          <a:noFill/>
          <a:ln/>
        </p:spPr>
        <p:txBody>
          <a:bodyPr wrap="square" lIns="0" tIns="0" rIns="0" bIns="0" rtlCol="0" anchor="t"/>
          <a:lstStyle/>
          <a:p>
            <a:pPr indent="0" marL="0">
              <a:lnSpc>
                <a:spcPts val="2350"/>
              </a:lnSpc>
              <a:buNone/>
            </a:pPr>
            <a:r>
              <a:rPr lang="en-US" sz="1450" dirty="0">
                <a:solidFill>
                  <a:srgbClr val="E2E6E9"/>
                </a:solidFill>
                <a:latin typeface="Merriweather" pitchFamily="34" charset="0"/>
                <a:ea typeface="Merriweather" pitchFamily="34" charset="-122"/>
                <a:cs typeface="Merriweather" pitchFamily="34" charset="-120"/>
              </a:rPr>
              <a:t>The primary objective is to analyze crime data from India to understand crime trends, identify high-crime areas, and provide insights for policy formulation. The analysis utilizes a crime dataset from India, encompassing various crime types, locations, and reporting details.</a:t>
            </a:r>
            <a:endParaRPr lang="en-US" sz="1450" dirty="0"/>
          </a:p>
        </p:txBody>
      </p:sp>
      <p:sp>
        <p:nvSpPr>
          <p:cNvPr id="5" name="Shape 2"/>
          <p:cNvSpPr/>
          <p:nvPr/>
        </p:nvSpPr>
        <p:spPr>
          <a:xfrm>
            <a:off x="666036" y="3245763"/>
            <a:ext cx="428149" cy="428149"/>
          </a:xfrm>
          <a:prstGeom prst="roundRect">
            <a:avLst>
              <a:gd name="adj" fmla="val 18669"/>
            </a:avLst>
          </a:prstGeom>
          <a:solidFill>
            <a:srgbClr val="003180"/>
          </a:solidFill>
          <a:ln w="7620">
            <a:solidFill>
              <a:srgbClr val="194A99"/>
            </a:solidFill>
            <a:prstDash val="solid"/>
          </a:ln>
        </p:spPr>
      </p:sp>
      <p:sp>
        <p:nvSpPr>
          <p:cNvPr id="6" name="Text 3"/>
          <p:cNvSpPr/>
          <p:nvPr/>
        </p:nvSpPr>
        <p:spPr>
          <a:xfrm>
            <a:off x="817245" y="3317081"/>
            <a:ext cx="125611" cy="285512"/>
          </a:xfrm>
          <a:prstGeom prst="rect">
            <a:avLst/>
          </a:prstGeom>
          <a:noFill/>
          <a:ln/>
        </p:spPr>
        <p:txBody>
          <a:bodyPr wrap="none" lIns="0" tIns="0" rIns="0" bIns="0" rtlCol="0" anchor="t"/>
          <a:lstStyle/>
          <a:p>
            <a:pPr algn="ctr" indent="0" marL="0">
              <a:lnSpc>
                <a:spcPts val="2200"/>
              </a:lnSpc>
              <a:buNone/>
            </a:pPr>
            <a:r>
              <a:rPr lang="en-US" sz="2200" dirty="0">
                <a:solidFill>
                  <a:srgbClr val="E2E6E9"/>
                </a:solidFill>
                <a:latin typeface="Merriweather" pitchFamily="34" charset="0"/>
                <a:ea typeface="Merriweather" pitchFamily="34" charset="-122"/>
                <a:cs typeface="Merriweather" pitchFamily="34" charset="-120"/>
              </a:rPr>
              <a:t>1</a:t>
            </a:r>
            <a:endParaRPr lang="en-US" sz="2200" dirty="0"/>
          </a:p>
        </p:txBody>
      </p:sp>
      <p:sp>
        <p:nvSpPr>
          <p:cNvPr id="7" name="Text 4"/>
          <p:cNvSpPr/>
          <p:nvPr/>
        </p:nvSpPr>
        <p:spPr>
          <a:xfrm>
            <a:off x="1284446" y="3245763"/>
            <a:ext cx="3192423" cy="594598"/>
          </a:xfrm>
          <a:prstGeom prst="rect">
            <a:avLst/>
          </a:prstGeom>
          <a:noFill/>
          <a:ln/>
        </p:spPr>
        <p:txBody>
          <a:bodyPr wrap="square" lIns="0" tIns="0" rIns="0" bIns="0" rtlCol="0" anchor="t"/>
          <a:lstStyle/>
          <a:p>
            <a:pPr indent="0" marL="0">
              <a:lnSpc>
                <a:spcPts val="2300"/>
              </a:lnSpc>
              <a:buNone/>
            </a:pPr>
            <a:r>
              <a:rPr lang="en-US" sz="1850" dirty="0">
                <a:solidFill>
                  <a:srgbClr val="E2E6E9"/>
                </a:solidFill>
                <a:latin typeface="Merriweather" pitchFamily="34" charset="0"/>
                <a:ea typeface="Merriweather" pitchFamily="34" charset="-122"/>
                <a:cs typeface="Merriweather" pitchFamily="34" charset="-120"/>
              </a:rPr>
              <a:t>Data Cleaning and Preprocessing</a:t>
            </a:r>
            <a:endParaRPr lang="en-US" sz="1850" dirty="0"/>
          </a:p>
        </p:txBody>
      </p:sp>
      <p:sp>
        <p:nvSpPr>
          <p:cNvPr id="8" name="Text 5"/>
          <p:cNvSpPr/>
          <p:nvPr/>
        </p:nvSpPr>
        <p:spPr>
          <a:xfrm>
            <a:off x="1284446" y="3954542"/>
            <a:ext cx="3192423" cy="1825943"/>
          </a:xfrm>
          <a:prstGeom prst="rect">
            <a:avLst/>
          </a:prstGeom>
          <a:noFill/>
          <a:ln/>
        </p:spPr>
        <p:txBody>
          <a:bodyPr wrap="square" lIns="0" tIns="0" rIns="0" bIns="0" rtlCol="0" anchor="t"/>
          <a:lstStyle/>
          <a:p>
            <a:pPr indent="0" marL="0">
              <a:lnSpc>
                <a:spcPts val="2350"/>
              </a:lnSpc>
              <a:buNone/>
            </a:pPr>
            <a:r>
              <a:rPr lang="en-US" sz="1450" dirty="0">
                <a:solidFill>
                  <a:srgbClr val="E2E6E9"/>
                </a:solidFill>
                <a:latin typeface="Merriweather" pitchFamily="34" charset="0"/>
                <a:ea typeface="Merriweather" pitchFamily="34" charset="-122"/>
                <a:cs typeface="Merriweather" pitchFamily="34" charset="-120"/>
              </a:rPr>
              <a:t>The initial step involves cleaning and preprocessing the data, addressing missing values, removing duplicates, and converting date columns to the appropriate datetime format.</a:t>
            </a:r>
            <a:endParaRPr lang="en-US" sz="1450" dirty="0"/>
          </a:p>
        </p:txBody>
      </p:sp>
      <p:sp>
        <p:nvSpPr>
          <p:cNvPr id="9" name="Shape 6"/>
          <p:cNvSpPr/>
          <p:nvPr/>
        </p:nvSpPr>
        <p:spPr>
          <a:xfrm>
            <a:off x="4667131" y="3245763"/>
            <a:ext cx="428149" cy="428149"/>
          </a:xfrm>
          <a:prstGeom prst="roundRect">
            <a:avLst>
              <a:gd name="adj" fmla="val 18669"/>
            </a:avLst>
          </a:prstGeom>
          <a:solidFill>
            <a:srgbClr val="003180"/>
          </a:solidFill>
          <a:ln w="7620">
            <a:solidFill>
              <a:srgbClr val="194A99"/>
            </a:solidFill>
            <a:prstDash val="solid"/>
          </a:ln>
        </p:spPr>
      </p:sp>
      <p:sp>
        <p:nvSpPr>
          <p:cNvPr id="10" name="Text 7"/>
          <p:cNvSpPr/>
          <p:nvPr/>
        </p:nvSpPr>
        <p:spPr>
          <a:xfrm>
            <a:off x="4795837" y="3317081"/>
            <a:ext cx="170736" cy="285512"/>
          </a:xfrm>
          <a:prstGeom prst="rect">
            <a:avLst/>
          </a:prstGeom>
          <a:noFill/>
          <a:ln/>
        </p:spPr>
        <p:txBody>
          <a:bodyPr wrap="none" lIns="0" tIns="0" rIns="0" bIns="0" rtlCol="0" anchor="t"/>
          <a:lstStyle/>
          <a:p>
            <a:pPr algn="ctr" indent="0" marL="0">
              <a:lnSpc>
                <a:spcPts val="2200"/>
              </a:lnSpc>
              <a:buNone/>
            </a:pPr>
            <a:r>
              <a:rPr lang="en-US" sz="2200" dirty="0">
                <a:solidFill>
                  <a:srgbClr val="E2E6E9"/>
                </a:solidFill>
                <a:latin typeface="Merriweather" pitchFamily="34" charset="0"/>
                <a:ea typeface="Merriweather" pitchFamily="34" charset="-122"/>
                <a:cs typeface="Merriweather" pitchFamily="34" charset="-120"/>
              </a:rPr>
              <a:t>2</a:t>
            </a:r>
            <a:endParaRPr lang="en-US" sz="2200" dirty="0"/>
          </a:p>
        </p:txBody>
      </p:sp>
      <p:sp>
        <p:nvSpPr>
          <p:cNvPr id="11" name="Text 8"/>
          <p:cNvSpPr/>
          <p:nvPr/>
        </p:nvSpPr>
        <p:spPr>
          <a:xfrm>
            <a:off x="5285542" y="3245763"/>
            <a:ext cx="3192423" cy="594598"/>
          </a:xfrm>
          <a:prstGeom prst="rect">
            <a:avLst/>
          </a:prstGeom>
          <a:noFill/>
          <a:ln/>
        </p:spPr>
        <p:txBody>
          <a:bodyPr wrap="square" lIns="0" tIns="0" rIns="0" bIns="0" rtlCol="0" anchor="t"/>
          <a:lstStyle/>
          <a:p>
            <a:pPr indent="0" marL="0">
              <a:lnSpc>
                <a:spcPts val="2300"/>
              </a:lnSpc>
              <a:buNone/>
            </a:pPr>
            <a:r>
              <a:rPr lang="en-US" sz="1850" dirty="0">
                <a:solidFill>
                  <a:srgbClr val="E2E6E9"/>
                </a:solidFill>
                <a:latin typeface="Merriweather" pitchFamily="34" charset="0"/>
                <a:ea typeface="Merriweather" pitchFamily="34" charset="-122"/>
                <a:cs typeface="Merriweather" pitchFamily="34" charset="-120"/>
              </a:rPr>
              <a:t>Exploratory Data Analysis (EDA)</a:t>
            </a:r>
            <a:endParaRPr lang="en-US" sz="1850" dirty="0"/>
          </a:p>
        </p:txBody>
      </p:sp>
      <p:sp>
        <p:nvSpPr>
          <p:cNvPr id="12" name="Text 9"/>
          <p:cNvSpPr/>
          <p:nvPr/>
        </p:nvSpPr>
        <p:spPr>
          <a:xfrm>
            <a:off x="5285542" y="3954542"/>
            <a:ext cx="3192423" cy="1825943"/>
          </a:xfrm>
          <a:prstGeom prst="rect">
            <a:avLst/>
          </a:prstGeom>
          <a:noFill/>
          <a:ln/>
        </p:spPr>
        <p:txBody>
          <a:bodyPr wrap="square" lIns="0" tIns="0" rIns="0" bIns="0" rtlCol="0" anchor="t"/>
          <a:lstStyle/>
          <a:p>
            <a:pPr indent="0" marL="0">
              <a:lnSpc>
                <a:spcPts val="2350"/>
              </a:lnSpc>
              <a:buNone/>
            </a:pPr>
            <a:r>
              <a:rPr lang="en-US" sz="1450" dirty="0">
                <a:solidFill>
                  <a:srgbClr val="E2E6E9"/>
                </a:solidFill>
                <a:latin typeface="Merriweather" pitchFamily="34" charset="0"/>
                <a:ea typeface="Merriweather" pitchFamily="34" charset="-122"/>
                <a:cs typeface="Merriweather" pitchFamily="34" charset="-120"/>
              </a:rPr>
              <a:t>EDA is conducted to gain a comprehensive understanding of the data, including identifying key variables, exploring relationships, and summarizing patterns.</a:t>
            </a:r>
            <a:endParaRPr lang="en-US" sz="1450" dirty="0"/>
          </a:p>
        </p:txBody>
      </p:sp>
      <p:sp>
        <p:nvSpPr>
          <p:cNvPr id="13" name="Shape 10"/>
          <p:cNvSpPr/>
          <p:nvPr/>
        </p:nvSpPr>
        <p:spPr>
          <a:xfrm>
            <a:off x="666036" y="6184821"/>
            <a:ext cx="428149" cy="428149"/>
          </a:xfrm>
          <a:prstGeom prst="roundRect">
            <a:avLst>
              <a:gd name="adj" fmla="val 18669"/>
            </a:avLst>
          </a:prstGeom>
          <a:solidFill>
            <a:srgbClr val="003180"/>
          </a:solidFill>
          <a:ln w="7620">
            <a:solidFill>
              <a:srgbClr val="194A99"/>
            </a:solidFill>
            <a:prstDash val="solid"/>
          </a:ln>
        </p:spPr>
      </p:sp>
      <p:sp>
        <p:nvSpPr>
          <p:cNvPr id="14" name="Text 11"/>
          <p:cNvSpPr/>
          <p:nvPr/>
        </p:nvSpPr>
        <p:spPr>
          <a:xfrm>
            <a:off x="800100" y="6256139"/>
            <a:ext cx="159901" cy="285512"/>
          </a:xfrm>
          <a:prstGeom prst="rect">
            <a:avLst/>
          </a:prstGeom>
          <a:noFill/>
          <a:ln/>
        </p:spPr>
        <p:txBody>
          <a:bodyPr wrap="none" lIns="0" tIns="0" rIns="0" bIns="0" rtlCol="0" anchor="t"/>
          <a:lstStyle/>
          <a:p>
            <a:pPr algn="ctr" indent="0" marL="0">
              <a:lnSpc>
                <a:spcPts val="2200"/>
              </a:lnSpc>
              <a:buNone/>
            </a:pPr>
            <a:r>
              <a:rPr lang="en-US" sz="2200" dirty="0">
                <a:solidFill>
                  <a:srgbClr val="E2E6E9"/>
                </a:solidFill>
                <a:latin typeface="Merriweather" pitchFamily="34" charset="0"/>
                <a:ea typeface="Merriweather" pitchFamily="34" charset="-122"/>
                <a:cs typeface="Merriweather" pitchFamily="34" charset="-120"/>
              </a:rPr>
              <a:t>3</a:t>
            </a:r>
            <a:endParaRPr lang="en-US" sz="2200" dirty="0"/>
          </a:p>
        </p:txBody>
      </p:sp>
      <p:sp>
        <p:nvSpPr>
          <p:cNvPr id="15" name="Text 12"/>
          <p:cNvSpPr/>
          <p:nvPr/>
        </p:nvSpPr>
        <p:spPr>
          <a:xfrm>
            <a:off x="1284446" y="6184821"/>
            <a:ext cx="3096220" cy="297299"/>
          </a:xfrm>
          <a:prstGeom prst="rect">
            <a:avLst/>
          </a:prstGeom>
          <a:noFill/>
          <a:ln/>
        </p:spPr>
        <p:txBody>
          <a:bodyPr wrap="none" lIns="0" tIns="0" rIns="0" bIns="0" rtlCol="0" anchor="t"/>
          <a:lstStyle/>
          <a:p>
            <a:pPr indent="0" marL="0">
              <a:lnSpc>
                <a:spcPts val="2300"/>
              </a:lnSpc>
              <a:buNone/>
            </a:pPr>
            <a:r>
              <a:rPr lang="en-US" sz="1850" dirty="0">
                <a:solidFill>
                  <a:srgbClr val="E2E6E9"/>
                </a:solidFill>
                <a:latin typeface="Merriweather" pitchFamily="34" charset="0"/>
                <a:ea typeface="Merriweather" pitchFamily="34" charset="-122"/>
                <a:cs typeface="Merriweather" pitchFamily="34" charset="-120"/>
              </a:rPr>
              <a:t>Visualizations for Insights</a:t>
            </a:r>
            <a:endParaRPr lang="en-US" sz="1850" dirty="0"/>
          </a:p>
        </p:txBody>
      </p:sp>
      <p:sp>
        <p:nvSpPr>
          <p:cNvPr id="16" name="Text 13"/>
          <p:cNvSpPr/>
          <p:nvPr/>
        </p:nvSpPr>
        <p:spPr>
          <a:xfrm>
            <a:off x="1284446" y="6596301"/>
            <a:ext cx="7193518" cy="912971"/>
          </a:xfrm>
          <a:prstGeom prst="rect">
            <a:avLst/>
          </a:prstGeom>
          <a:noFill/>
          <a:ln/>
        </p:spPr>
        <p:txBody>
          <a:bodyPr wrap="square" lIns="0" tIns="0" rIns="0" bIns="0" rtlCol="0" anchor="t"/>
          <a:lstStyle/>
          <a:p>
            <a:pPr indent="0" marL="0">
              <a:lnSpc>
                <a:spcPts val="2350"/>
              </a:lnSpc>
              <a:buNone/>
            </a:pPr>
            <a:r>
              <a:rPr lang="en-US" sz="1450" dirty="0">
                <a:solidFill>
                  <a:srgbClr val="E2E6E9"/>
                </a:solidFill>
                <a:latin typeface="Merriweather" pitchFamily="34" charset="0"/>
                <a:ea typeface="Merriweather" pitchFamily="34" charset="-122"/>
                <a:cs typeface="Merriweather" pitchFamily="34" charset="-120"/>
              </a:rPr>
              <a:t>Visualizations are employed to effectively communicate findings and provide insights into crime trends, geographical distribution, and other relevant aspects.</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1613059"/>
            <a:ext cx="6170771" cy="771287"/>
          </a:xfrm>
          <a:prstGeom prst="rect">
            <a:avLst/>
          </a:prstGeom>
          <a:noFill/>
          <a:ln/>
        </p:spPr>
        <p:txBody>
          <a:bodyPr wrap="none" lIns="0" tIns="0" rIns="0" bIns="0" rtlCol="0" anchor="t"/>
          <a:lstStyle/>
          <a:p>
            <a:pPr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Objective</a:t>
            </a:r>
            <a:endParaRPr lang="en-US" sz="4850" dirty="0"/>
          </a:p>
        </p:txBody>
      </p:sp>
      <p:sp>
        <p:nvSpPr>
          <p:cNvPr id="3" name="Text 1"/>
          <p:cNvSpPr/>
          <p:nvPr/>
        </p:nvSpPr>
        <p:spPr>
          <a:xfrm>
            <a:off x="863798" y="2877979"/>
            <a:ext cx="12902803" cy="394811"/>
          </a:xfrm>
          <a:prstGeom prst="rect">
            <a:avLst/>
          </a:prstGeom>
          <a:noFill/>
          <a:ln/>
        </p:spPr>
        <p:txBody>
          <a:bodyPr wrap="non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The analysis aims to achieve the following objectives:</a:t>
            </a:r>
            <a:endParaRPr lang="en-US" sz="1900" dirty="0"/>
          </a:p>
        </p:txBody>
      </p:sp>
      <p:sp>
        <p:nvSpPr>
          <p:cNvPr id="4" name="Text 2"/>
          <p:cNvSpPr/>
          <p:nvPr/>
        </p:nvSpPr>
        <p:spPr>
          <a:xfrm>
            <a:off x="863798" y="3797260"/>
            <a:ext cx="3898940" cy="771049"/>
          </a:xfrm>
          <a:prstGeom prst="rect">
            <a:avLst/>
          </a:prstGeom>
          <a:noFill/>
          <a:ln/>
        </p:spPr>
        <p:txBody>
          <a:bodyPr wrap="square" lIns="0" tIns="0" rIns="0" bIns="0" rtlCol="0" anchor="t"/>
          <a:lstStyle/>
          <a:p>
            <a:pPr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Understand Crime Trends</a:t>
            </a:r>
            <a:endParaRPr lang="en-US" sz="2400" dirty="0"/>
          </a:p>
        </p:txBody>
      </p:sp>
      <p:sp>
        <p:nvSpPr>
          <p:cNvPr id="5" name="Text 3"/>
          <p:cNvSpPr/>
          <p:nvPr/>
        </p:nvSpPr>
        <p:spPr>
          <a:xfrm>
            <a:off x="863798" y="4815126"/>
            <a:ext cx="3898940" cy="1579245"/>
          </a:xfrm>
          <a:prstGeom prst="rect">
            <a:avLst/>
          </a:prstGeom>
          <a:noFill/>
          <a:ln/>
        </p:spPr>
        <p:txBody>
          <a:bodyPr wrap="squar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Analyze crime data to identify patterns and trends over time, including seasonal variations and long-term changes.</a:t>
            </a:r>
            <a:endParaRPr lang="en-US" sz="1900" dirty="0"/>
          </a:p>
        </p:txBody>
      </p:sp>
      <p:sp>
        <p:nvSpPr>
          <p:cNvPr id="6" name="Text 4"/>
          <p:cNvSpPr/>
          <p:nvPr/>
        </p:nvSpPr>
        <p:spPr>
          <a:xfrm>
            <a:off x="5372576" y="3797260"/>
            <a:ext cx="3898940" cy="771049"/>
          </a:xfrm>
          <a:prstGeom prst="rect">
            <a:avLst/>
          </a:prstGeom>
          <a:noFill/>
          <a:ln/>
        </p:spPr>
        <p:txBody>
          <a:bodyPr wrap="square" lIns="0" tIns="0" rIns="0" bIns="0" rtlCol="0" anchor="t"/>
          <a:lstStyle/>
          <a:p>
            <a:pPr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Identify High-Crime Areas</a:t>
            </a:r>
            <a:endParaRPr lang="en-US" sz="2400" dirty="0"/>
          </a:p>
        </p:txBody>
      </p:sp>
      <p:sp>
        <p:nvSpPr>
          <p:cNvPr id="7" name="Text 5"/>
          <p:cNvSpPr/>
          <p:nvPr/>
        </p:nvSpPr>
        <p:spPr>
          <a:xfrm>
            <a:off x="5372576" y="4815126"/>
            <a:ext cx="3898940" cy="1579245"/>
          </a:xfrm>
          <a:prstGeom prst="rect">
            <a:avLst/>
          </a:prstGeom>
          <a:noFill/>
          <a:ln/>
        </p:spPr>
        <p:txBody>
          <a:bodyPr wrap="squar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Determine geographical locations with high crime rates, enabling targeted interventions and resource allocation.</a:t>
            </a:r>
            <a:endParaRPr lang="en-US" sz="1900" dirty="0"/>
          </a:p>
        </p:txBody>
      </p:sp>
      <p:sp>
        <p:nvSpPr>
          <p:cNvPr id="8" name="Text 6"/>
          <p:cNvSpPr/>
          <p:nvPr/>
        </p:nvSpPr>
        <p:spPr>
          <a:xfrm>
            <a:off x="9881354" y="3797260"/>
            <a:ext cx="3898940" cy="771049"/>
          </a:xfrm>
          <a:prstGeom prst="rect">
            <a:avLst/>
          </a:prstGeom>
          <a:noFill/>
          <a:ln/>
        </p:spPr>
        <p:txBody>
          <a:bodyPr wrap="square" lIns="0" tIns="0" rIns="0" bIns="0" rtlCol="0" anchor="t"/>
          <a:lstStyle/>
          <a:p>
            <a:pPr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Provide Actionable Insights</a:t>
            </a:r>
            <a:endParaRPr lang="en-US" sz="2400" dirty="0"/>
          </a:p>
        </p:txBody>
      </p:sp>
      <p:sp>
        <p:nvSpPr>
          <p:cNvPr id="9" name="Text 7"/>
          <p:cNvSpPr/>
          <p:nvPr/>
        </p:nvSpPr>
        <p:spPr>
          <a:xfrm>
            <a:off x="9881354" y="4815126"/>
            <a:ext cx="3898940" cy="1579245"/>
          </a:xfrm>
          <a:prstGeom prst="rect">
            <a:avLst/>
          </a:prstGeom>
          <a:noFill/>
          <a:ln/>
        </p:spPr>
        <p:txBody>
          <a:bodyPr wrap="squar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Generate insights that can inform policy decisions, law enforcement strategies, and crime prevention initiatives.</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1880" y="761405"/>
            <a:ext cx="5370552" cy="671274"/>
          </a:xfrm>
          <a:prstGeom prst="rect">
            <a:avLst/>
          </a:prstGeom>
          <a:noFill/>
          <a:ln/>
        </p:spPr>
        <p:txBody>
          <a:bodyPr wrap="none" lIns="0" tIns="0" rIns="0" bIns="0" rtlCol="0" anchor="t"/>
          <a:lstStyle/>
          <a:p>
            <a:pPr indent="0" marL="0">
              <a:lnSpc>
                <a:spcPts val="5250"/>
              </a:lnSpc>
              <a:buNone/>
            </a:pPr>
            <a:r>
              <a:rPr lang="en-US" sz="4200" dirty="0">
                <a:solidFill>
                  <a:srgbClr val="F5F0F0"/>
                </a:solidFill>
                <a:latin typeface="Merriweather" pitchFamily="34" charset="0"/>
                <a:ea typeface="Merriweather" pitchFamily="34" charset="-122"/>
                <a:cs typeface="Merriweather" pitchFamily="34" charset="-120"/>
              </a:rPr>
              <a:t>Data Structure</a:t>
            </a:r>
            <a:endParaRPr lang="en-US" sz="4200" dirty="0"/>
          </a:p>
        </p:txBody>
      </p:sp>
      <p:sp>
        <p:nvSpPr>
          <p:cNvPr id="4" name="Text 1"/>
          <p:cNvSpPr/>
          <p:nvPr/>
        </p:nvSpPr>
        <p:spPr>
          <a:xfrm>
            <a:off x="751880" y="1754862"/>
            <a:ext cx="7640241" cy="1030843"/>
          </a:xfrm>
          <a:prstGeom prst="rect">
            <a:avLst/>
          </a:prstGeom>
          <a:noFill/>
          <a:ln/>
        </p:spPr>
        <p:txBody>
          <a:bodyPr wrap="square" lIns="0" tIns="0" rIns="0" bIns="0" rtlCol="0" anchor="t"/>
          <a:lstStyle/>
          <a:p>
            <a:pPr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The crime dataset comprises X rows and Y columns, providing a comprehensive overview of crime incidents in India. Key columns include:</a:t>
            </a:r>
            <a:endParaRPr lang="en-US" sz="1650" dirty="0"/>
          </a:p>
        </p:txBody>
      </p:sp>
      <p:sp>
        <p:nvSpPr>
          <p:cNvPr id="5" name="Shape 2"/>
          <p:cNvSpPr/>
          <p:nvPr/>
        </p:nvSpPr>
        <p:spPr>
          <a:xfrm>
            <a:off x="751880" y="3027283"/>
            <a:ext cx="7640241" cy="3168491"/>
          </a:xfrm>
          <a:prstGeom prst="roundRect">
            <a:avLst>
              <a:gd name="adj" fmla="val 2848"/>
            </a:avLst>
          </a:prstGeom>
          <a:noFill/>
          <a:ln w="7620">
            <a:solidFill>
              <a:srgbClr val="FFFFFF">
                <a:alpha val="24000"/>
              </a:srgbClr>
            </a:solidFill>
            <a:prstDash val="solid"/>
          </a:ln>
        </p:spPr>
      </p:sp>
      <p:sp>
        <p:nvSpPr>
          <p:cNvPr id="6" name="Shape 3"/>
          <p:cNvSpPr/>
          <p:nvPr/>
        </p:nvSpPr>
        <p:spPr>
          <a:xfrm>
            <a:off x="759500" y="3034903"/>
            <a:ext cx="7625001" cy="616506"/>
          </a:xfrm>
          <a:prstGeom prst="rect">
            <a:avLst/>
          </a:prstGeom>
          <a:solidFill>
            <a:srgbClr val="FFFFFF">
              <a:alpha val="4000"/>
            </a:srgbClr>
          </a:solidFill>
          <a:ln/>
        </p:spPr>
      </p:sp>
      <p:sp>
        <p:nvSpPr>
          <p:cNvPr id="7" name="Text 4"/>
          <p:cNvSpPr/>
          <p:nvPr/>
        </p:nvSpPr>
        <p:spPr>
          <a:xfrm>
            <a:off x="974288" y="3171349"/>
            <a:ext cx="3379113" cy="343614"/>
          </a:xfrm>
          <a:prstGeom prst="rect">
            <a:avLst/>
          </a:prstGeom>
          <a:noFill/>
          <a:ln/>
        </p:spPr>
        <p:txBody>
          <a:bodyPr wrap="none" lIns="0" tIns="0" rIns="0" bIns="0" rtlCol="0" anchor="t"/>
          <a:lstStyle/>
          <a:p>
            <a:pPr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Crime Description</a:t>
            </a:r>
            <a:endParaRPr lang="en-US" sz="1650" dirty="0"/>
          </a:p>
        </p:txBody>
      </p:sp>
      <p:sp>
        <p:nvSpPr>
          <p:cNvPr id="8" name="Text 5"/>
          <p:cNvSpPr/>
          <p:nvPr/>
        </p:nvSpPr>
        <p:spPr>
          <a:xfrm>
            <a:off x="4790599" y="3171349"/>
            <a:ext cx="3379113" cy="343614"/>
          </a:xfrm>
          <a:prstGeom prst="rect">
            <a:avLst/>
          </a:prstGeom>
          <a:noFill/>
          <a:ln/>
        </p:spPr>
        <p:txBody>
          <a:bodyPr wrap="none" lIns="0" tIns="0" rIns="0" bIns="0" rtlCol="0" anchor="t"/>
          <a:lstStyle/>
          <a:p>
            <a:pPr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Type of crime committed.</a:t>
            </a:r>
            <a:endParaRPr lang="en-US" sz="1650" dirty="0"/>
          </a:p>
        </p:txBody>
      </p:sp>
      <p:sp>
        <p:nvSpPr>
          <p:cNvPr id="9" name="Shape 6"/>
          <p:cNvSpPr/>
          <p:nvPr/>
        </p:nvSpPr>
        <p:spPr>
          <a:xfrm>
            <a:off x="759500" y="3651409"/>
            <a:ext cx="7625001" cy="616506"/>
          </a:xfrm>
          <a:prstGeom prst="rect">
            <a:avLst/>
          </a:prstGeom>
          <a:solidFill>
            <a:srgbClr val="000000">
              <a:alpha val="4000"/>
            </a:srgbClr>
          </a:solidFill>
          <a:ln/>
        </p:spPr>
      </p:sp>
      <p:sp>
        <p:nvSpPr>
          <p:cNvPr id="10" name="Text 7"/>
          <p:cNvSpPr/>
          <p:nvPr/>
        </p:nvSpPr>
        <p:spPr>
          <a:xfrm>
            <a:off x="974288" y="3787854"/>
            <a:ext cx="3379113" cy="343614"/>
          </a:xfrm>
          <a:prstGeom prst="rect">
            <a:avLst/>
          </a:prstGeom>
          <a:noFill/>
          <a:ln/>
        </p:spPr>
        <p:txBody>
          <a:bodyPr wrap="none" lIns="0" tIns="0" rIns="0" bIns="0" rtlCol="0" anchor="t"/>
          <a:lstStyle/>
          <a:p>
            <a:pPr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City</a:t>
            </a:r>
            <a:endParaRPr lang="en-US" sz="1650" dirty="0"/>
          </a:p>
        </p:txBody>
      </p:sp>
      <p:sp>
        <p:nvSpPr>
          <p:cNvPr id="11" name="Text 8"/>
          <p:cNvSpPr/>
          <p:nvPr/>
        </p:nvSpPr>
        <p:spPr>
          <a:xfrm>
            <a:off x="4790599" y="3787854"/>
            <a:ext cx="3379113" cy="343614"/>
          </a:xfrm>
          <a:prstGeom prst="rect">
            <a:avLst/>
          </a:prstGeom>
          <a:noFill/>
          <a:ln/>
        </p:spPr>
        <p:txBody>
          <a:bodyPr wrap="none" lIns="0" tIns="0" rIns="0" bIns="0" rtlCol="0" anchor="t"/>
          <a:lstStyle/>
          <a:p>
            <a:pPr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Location of the crime incident.</a:t>
            </a:r>
            <a:endParaRPr lang="en-US" sz="1650" dirty="0"/>
          </a:p>
        </p:txBody>
      </p:sp>
      <p:sp>
        <p:nvSpPr>
          <p:cNvPr id="12" name="Shape 9"/>
          <p:cNvSpPr/>
          <p:nvPr/>
        </p:nvSpPr>
        <p:spPr>
          <a:xfrm>
            <a:off x="759500" y="4267914"/>
            <a:ext cx="7625001" cy="960120"/>
          </a:xfrm>
          <a:prstGeom prst="rect">
            <a:avLst/>
          </a:prstGeom>
          <a:solidFill>
            <a:srgbClr val="FFFFFF">
              <a:alpha val="4000"/>
            </a:srgbClr>
          </a:solidFill>
          <a:ln/>
        </p:spPr>
      </p:sp>
      <p:sp>
        <p:nvSpPr>
          <p:cNvPr id="13" name="Text 10"/>
          <p:cNvSpPr/>
          <p:nvPr/>
        </p:nvSpPr>
        <p:spPr>
          <a:xfrm>
            <a:off x="974288" y="4404360"/>
            <a:ext cx="3379113" cy="343614"/>
          </a:xfrm>
          <a:prstGeom prst="rect">
            <a:avLst/>
          </a:prstGeom>
          <a:noFill/>
          <a:ln/>
        </p:spPr>
        <p:txBody>
          <a:bodyPr wrap="none" lIns="0" tIns="0" rIns="0" bIns="0" rtlCol="0" anchor="t"/>
          <a:lstStyle/>
          <a:p>
            <a:pPr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Date Reported</a:t>
            </a:r>
            <a:endParaRPr lang="en-US" sz="1650" dirty="0"/>
          </a:p>
        </p:txBody>
      </p:sp>
      <p:sp>
        <p:nvSpPr>
          <p:cNvPr id="14" name="Text 11"/>
          <p:cNvSpPr/>
          <p:nvPr/>
        </p:nvSpPr>
        <p:spPr>
          <a:xfrm>
            <a:off x="4790599" y="4404360"/>
            <a:ext cx="3379113" cy="687229"/>
          </a:xfrm>
          <a:prstGeom prst="rect">
            <a:avLst/>
          </a:prstGeom>
          <a:noFill/>
          <a:ln/>
        </p:spPr>
        <p:txBody>
          <a:bodyPr wrap="square" lIns="0" tIns="0" rIns="0" bIns="0" rtlCol="0" anchor="t"/>
          <a:lstStyle/>
          <a:p>
            <a:pPr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Date when the crime was reported.</a:t>
            </a:r>
            <a:endParaRPr lang="en-US" sz="1650" dirty="0"/>
          </a:p>
        </p:txBody>
      </p:sp>
      <p:sp>
        <p:nvSpPr>
          <p:cNvPr id="15" name="Shape 12"/>
          <p:cNvSpPr/>
          <p:nvPr/>
        </p:nvSpPr>
        <p:spPr>
          <a:xfrm>
            <a:off x="759500" y="5228034"/>
            <a:ext cx="7625001" cy="960120"/>
          </a:xfrm>
          <a:prstGeom prst="rect">
            <a:avLst/>
          </a:prstGeom>
          <a:solidFill>
            <a:srgbClr val="000000">
              <a:alpha val="4000"/>
            </a:srgbClr>
          </a:solidFill>
          <a:ln/>
        </p:spPr>
      </p:sp>
      <p:sp>
        <p:nvSpPr>
          <p:cNvPr id="16" name="Text 13"/>
          <p:cNvSpPr/>
          <p:nvPr/>
        </p:nvSpPr>
        <p:spPr>
          <a:xfrm>
            <a:off x="974288" y="5364480"/>
            <a:ext cx="3379113" cy="343614"/>
          </a:xfrm>
          <a:prstGeom prst="rect">
            <a:avLst/>
          </a:prstGeom>
          <a:noFill/>
          <a:ln/>
        </p:spPr>
        <p:txBody>
          <a:bodyPr wrap="none" lIns="0" tIns="0" rIns="0" bIns="0" rtlCol="0" anchor="t"/>
          <a:lstStyle/>
          <a:p>
            <a:pPr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Victim Age</a:t>
            </a:r>
            <a:endParaRPr lang="en-US" sz="1650" dirty="0"/>
          </a:p>
        </p:txBody>
      </p:sp>
      <p:sp>
        <p:nvSpPr>
          <p:cNvPr id="17" name="Text 14"/>
          <p:cNvSpPr/>
          <p:nvPr/>
        </p:nvSpPr>
        <p:spPr>
          <a:xfrm>
            <a:off x="4790599" y="5364480"/>
            <a:ext cx="3379113" cy="687229"/>
          </a:xfrm>
          <a:prstGeom prst="rect">
            <a:avLst/>
          </a:prstGeom>
          <a:noFill/>
          <a:ln/>
        </p:spPr>
        <p:txBody>
          <a:bodyPr wrap="square" lIns="0" tIns="0" rIns="0" bIns="0" rtlCol="0" anchor="t"/>
          <a:lstStyle/>
          <a:p>
            <a:pPr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Age of the victim involved in the crime.</a:t>
            </a:r>
            <a:endParaRPr lang="en-US" sz="1650" dirty="0"/>
          </a:p>
        </p:txBody>
      </p:sp>
      <p:sp>
        <p:nvSpPr>
          <p:cNvPr id="18" name="Text 15"/>
          <p:cNvSpPr/>
          <p:nvPr/>
        </p:nvSpPr>
        <p:spPr>
          <a:xfrm>
            <a:off x="751880" y="6437352"/>
            <a:ext cx="7640241" cy="1030843"/>
          </a:xfrm>
          <a:prstGeom prst="rect">
            <a:avLst/>
          </a:prstGeom>
          <a:noFill/>
          <a:ln/>
        </p:spPr>
        <p:txBody>
          <a:bodyPr wrap="square" lIns="0" tIns="0" rIns="0" bIns="0" rtlCol="0" anchor="t"/>
          <a:lstStyle/>
          <a:p>
            <a:pPr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Data cleaning steps include handling missing values, removing duplicate entries, and converting date columns to the appropriate datetime format.</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73272" y="559832"/>
            <a:ext cx="5098256" cy="613291"/>
          </a:xfrm>
          <a:prstGeom prst="rect">
            <a:avLst/>
          </a:prstGeom>
          <a:noFill/>
          <a:ln/>
        </p:spPr>
        <p:txBody>
          <a:bodyPr wrap="none" lIns="0" tIns="0" rIns="0" bIns="0" rtlCol="0" anchor="t"/>
          <a:lstStyle/>
          <a:p>
            <a:pPr indent="0" marL="0">
              <a:lnSpc>
                <a:spcPts val="4800"/>
              </a:lnSpc>
              <a:buNone/>
            </a:pPr>
            <a:r>
              <a:rPr lang="en-US" sz="3850" dirty="0">
                <a:solidFill>
                  <a:srgbClr val="F5F0F0"/>
                </a:solidFill>
                <a:latin typeface="Merriweather" pitchFamily="34" charset="0"/>
                <a:ea typeface="Merriweather" pitchFamily="34" charset="-122"/>
                <a:cs typeface="Merriweather" pitchFamily="34" charset="-120"/>
              </a:rPr>
              <a:t>Descriptive Statistics</a:t>
            </a:r>
            <a:endParaRPr lang="en-US" sz="3850" dirty="0"/>
          </a:p>
        </p:txBody>
      </p:sp>
      <p:sp>
        <p:nvSpPr>
          <p:cNvPr id="4" name="Text 1"/>
          <p:cNvSpPr/>
          <p:nvPr/>
        </p:nvSpPr>
        <p:spPr>
          <a:xfrm>
            <a:off x="6173272" y="1467445"/>
            <a:ext cx="7770257" cy="941546"/>
          </a:xfrm>
          <a:prstGeom prst="rect">
            <a:avLst/>
          </a:prstGeom>
          <a:noFill/>
          <a:ln/>
        </p:spPr>
        <p:txBody>
          <a:bodyPr wrap="square" lIns="0" tIns="0" rIns="0" bIns="0" rtlCol="0" anchor="t"/>
          <a:lstStyle/>
          <a:p>
            <a:pPr indent="0" marL="0">
              <a:lnSpc>
                <a:spcPts val="2450"/>
              </a:lnSpc>
              <a:buNone/>
            </a:pPr>
            <a:r>
              <a:rPr lang="en-US" sz="1500" dirty="0">
                <a:solidFill>
                  <a:srgbClr val="E2E6E9"/>
                </a:solidFill>
                <a:latin typeface="Merriweather" pitchFamily="34" charset="0"/>
                <a:ea typeface="Merriweather" pitchFamily="34" charset="-122"/>
                <a:cs typeface="Merriweather" pitchFamily="34" charset="-120"/>
              </a:rPr>
              <a:t>Descriptive statistics provide a summary of the data, including measures of central tendency (mean, median) and dispersion (standard deviation). These statistics offer insights into the overall characteristics of the crime data.</a:t>
            </a:r>
            <a:endParaRPr lang="en-US" sz="1500" dirty="0"/>
          </a:p>
        </p:txBody>
      </p:sp>
      <p:sp>
        <p:nvSpPr>
          <p:cNvPr id="5" name="Shape 2"/>
          <p:cNvSpPr/>
          <p:nvPr/>
        </p:nvSpPr>
        <p:spPr>
          <a:xfrm>
            <a:off x="6456164" y="2629733"/>
            <a:ext cx="22860" cy="5040035"/>
          </a:xfrm>
          <a:prstGeom prst="roundRect">
            <a:avLst>
              <a:gd name="adj" fmla="val 360606"/>
            </a:avLst>
          </a:prstGeom>
          <a:solidFill>
            <a:srgbClr val="194A99"/>
          </a:solidFill>
          <a:ln/>
        </p:spPr>
      </p:sp>
      <p:sp>
        <p:nvSpPr>
          <p:cNvPr id="6" name="Shape 3"/>
          <p:cNvSpPr/>
          <p:nvPr/>
        </p:nvSpPr>
        <p:spPr>
          <a:xfrm>
            <a:off x="6665535" y="3059787"/>
            <a:ext cx="686872" cy="22860"/>
          </a:xfrm>
          <a:prstGeom prst="roundRect">
            <a:avLst>
              <a:gd name="adj" fmla="val 360606"/>
            </a:avLst>
          </a:prstGeom>
          <a:solidFill>
            <a:srgbClr val="194A99"/>
          </a:solidFill>
          <a:ln/>
        </p:spPr>
      </p:sp>
      <p:sp>
        <p:nvSpPr>
          <p:cNvPr id="7" name="Shape 4"/>
          <p:cNvSpPr/>
          <p:nvPr/>
        </p:nvSpPr>
        <p:spPr>
          <a:xfrm>
            <a:off x="6246793" y="2850475"/>
            <a:ext cx="441603" cy="441603"/>
          </a:xfrm>
          <a:prstGeom prst="roundRect">
            <a:avLst>
              <a:gd name="adj" fmla="val 18667"/>
            </a:avLst>
          </a:prstGeom>
          <a:solidFill>
            <a:srgbClr val="003180"/>
          </a:solidFill>
          <a:ln w="7620">
            <a:solidFill>
              <a:srgbClr val="194A99"/>
            </a:solidFill>
            <a:prstDash val="solid"/>
          </a:ln>
        </p:spPr>
      </p:sp>
      <p:sp>
        <p:nvSpPr>
          <p:cNvPr id="8" name="Text 5"/>
          <p:cNvSpPr/>
          <p:nvPr/>
        </p:nvSpPr>
        <p:spPr>
          <a:xfrm>
            <a:off x="6402765" y="2924056"/>
            <a:ext cx="129540" cy="294442"/>
          </a:xfrm>
          <a:prstGeom prst="rect">
            <a:avLst/>
          </a:prstGeom>
          <a:noFill/>
          <a:ln/>
        </p:spPr>
        <p:txBody>
          <a:bodyPr wrap="none" lIns="0" tIns="0" rIns="0" bIns="0" rtlCol="0" anchor="t"/>
          <a:lstStyle/>
          <a:p>
            <a:pPr algn="ctr" indent="0" marL="0">
              <a:lnSpc>
                <a:spcPts val="2300"/>
              </a:lnSpc>
              <a:buNone/>
            </a:pPr>
            <a:r>
              <a:rPr lang="en-US" sz="2300" dirty="0">
                <a:solidFill>
                  <a:srgbClr val="E2E6E9"/>
                </a:solidFill>
                <a:latin typeface="Merriweather" pitchFamily="34" charset="0"/>
                <a:ea typeface="Merriweather" pitchFamily="34" charset="-122"/>
                <a:cs typeface="Merriweather" pitchFamily="34" charset="-120"/>
              </a:rPr>
              <a:t>1</a:t>
            </a:r>
            <a:endParaRPr lang="en-US" sz="2300" dirty="0"/>
          </a:p>
        </p:txBody>
      </p:sp>
      <p:sp>
        <p:nvSpPr>
          <p:cNvPr id="9" name="Text 6"/>
          <p:cNvSpPr/>
          <p:nvPr/>
        </p:nvSpPr>
        <p:spPr>
          <a:xfrm>
            <a:off x="7547015" y="2825948"/>
            <a:ext cx="2848332" cy="306705"/>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Victim Age Distribution</a:t>
            </a:r>
            <a:endParaRPr lang="en-US" sz="1900" dirty="0"/>
          </a:p>
        </p:txBody>
      </p:sp>
      <p:sp>
        <p:nvSpPr>
          <p:cNvPr id="10" name="Text 7"/>
          <p:cNvSpPr/>
          <p:nvPr/>
        </p:nvSpPr>
        <p:spPr>
          <a:xfrm>
            <a:off x="7547015" y="3250406"/>
            <a:ext cx="6396514" cy="627698"/>
          </a:xfrm>
          <a:prstGeom prst="rect">
            <a:avLst/>
          </a:prstGeom>
          <a:noFill/>
          <a:ln/>
        </p:spPr>
        <p:txBody>
          <a:bodyPr wrap="square" lIns="0" tIns="0" rIns="0" bIns="0" rtlCol="0" anchor="t"/>
          <a:lstStyle/>
          <a:p>
            <a:pPr algn="l" indent="0" marL="0">
              <a:lnSpc>
                <a:spcPts val="2450"/>
              </a:lnSpc>
              <a:buNone/>
            </a:pPr>
            <a:r>
              <a:rPr lang="en-US" sz="1500" dirty="0">
                <a:solidFill>
                  <a:srgbClr val="E2E6E9"/>
                </a:solidFill>
                <a:latin typeface="Merriweather" pitchFamily="34" charset="0"/>
                <a:ea typeface="Merriweather" pitchFamily="34" charset="-122"/>
                <a:cs typeface="Merriweather" pitchFamily="34" charset="-120"/>
              </a:rPr>
              <a:t>A boxplot visualizes the distribution of victim ages, highlighting the range, quartiles, and potential outliers.</a:t>
            </a:r>
            <a:endParaRPr lang="en-US" sz="1500" dirty="0"/>
          </a:p>
        </p:txBody>
      </p:sp>
      <p:sp>
        <p:nvSpPr>
          <p:cNvPr id="11" name="Shape 8"/>
          <p:cNvSpPr/>
          <p:nvPr/>
        </p:nvSpPr>
        <p:spPr>
          <a:xfrm>
            <a:off x="6665535" y="4700588"/>
            <a:ext cx="686872" cy="22860"/>
          </a:xfrm>
          <a:prstGeom prst="roundRect">
            <a:avLst>
              <a:gd name="adj" fmla="val 360606"/>
            </a:avLst>
          </a:prstGeom>
          <a:solidFill>
            <a:srgbClr val="194A99"/>
          </a:solidFill>
          <a:ln/>
        </p:spPr>
      </p:sp>
      <p:sp>
        <p:nvSpPr>
          <p:cNvPr id="12" name="Shape 9"/>
          <p:cNvSpPr/>
          <p:nvPr/>
        </p:nvSpPr>
        <p:spPr>
          <a:xfrm>
            <a:off x="6246793" y="4491276"/>
            <a:ext cx="441603" cy="441603"/>
          </a:xfrm>
          <a:prstGeom prst="roundRect">
            <a:avLst>
              <a:gd name="adj" fmla="val 18667"/>
            </a:avLst>
          </a:prstGeom>
          <a:solidFill>
            <a:srgbClr val="003180"/>
          </a:solidFill>
          <a:ln w="7620">
            <a:solidFill>
              <a:srgbClr val="194A99"/>
            </a:solidFill>
            <a:prstDash val="solid"/>
          </a:ln>
        </p:spPr>
      </p:sp>
      <p:sp>
        <p:nvSpPr>
          <p:cNvPr id="13" name="Text 10"/>
          <p:cNvSpPr/>
          <p:nvPr/>
        </p:nvSpPr>
        <p:spPr>
          <a:xfrm>
            <a:off x="6379547" y="4564856"/>
            <a:ext cx="176093" cy="294442"/>
          </a:xfrm>
          <a:prstGeom prst="rect">
            <a:avLst/>
          </a:prstGeom>
          <a:noFill/>
          <a:ln/>
        </p:spPr>
        <p:txBody>
          <a:bodyPr wrap="none" lIns="0" tIns="0" rIns="0" bIns="0" rtlCol="0" anchor="t"/>
          <a:lstStyle/>
          <a:p>
            <a:pPr algn="ctr" indent="0" marL="0">
              <a:lnSpc>
                <a:spcPts val="2300"/>
              </a:lnSpc>
              <a:buNone/>
            </a:pPr>
            <a:r>
              <a:rPr lang="en-US" sz="2300" dirty="0">
                <a:solidFill>
                  <a:srgbClr val="E2E6E9"/>
                </a:solidFill>
                <a:latin typeface="Merriweather" pitchFamily="34" charset="0"/>
                <a:ea typeface="Merriweather" pitchFamily="34" charset="-122"/>
                <a:cs typeface="Merriweather" pitchFamily="34" charset="-120"/>
              </a:rPr>
              <a:t>2</a:t>
            </a:r>
            <a:endParaRPr lang="en-US" sz="2300" dirty="0"/>
          </a:p>
        </p:txBody>
      </p:sp>
      <p:sp>
        <p:nvSpPr>
          <p:cNvPr id="14" name="Text 11"/>
          <p:cNvSpPr/>
          <p:nvPr/>
        </p:nvSpPr>
        <p:spPr>
          <a:xfrm>
            <a:off x="7547015" y="4466749"/>
            <a:ext cx="2866073" cy="306705"/>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Crime Trends by Month</a:t>
            </a:r>
            <a:endParaRPr lang="en-US" sz="1900" dirty="0"/>
          </a:p>
        </p:txBody>
      </p:sp>
      <p:sp>
        <p:nvSpPr>
          <p:cNvPr id="15" name="Text 12"/>
          <p:cNvSpPr/>
          <p:nvPr/>
        </p:nvSpPr>
        <p:spPr>
          <a:xfrm>
            <a:off x="7547015" y="4891207"/>
            <a:ext cx="6396514" cy="627698"/>
          </a:xfrm>
          <a:prstGeom prst="rect">
            <a:avLst/>
          </a:prstGeom>
          <a:noFill/>
          <a:ln/>
        </p:spPr>
        <p:txBody>
          <a:bodyPr wrap="square" lIns="0" tIns="0" rIns="0" bIns="0" rtlCol="0" anchor="t"/>
          <a:lstStyle/>
          <a:p>
            <a:pPr algn="l" indent="0" marL="0">
              <a:lnSpc>
                <a:spcPts val="2450"/>
              </a:lnSpc>
              <a:buNone/>
            </a:pPr>
            <a:r>
              <a:rPr lang="en-US" sz="1500" dirty="0">
                <a:solidFill>
                  <a:srgbClr val="E2E6E9"/>
                </a:solidFill>
                <a:latin typeface="Merriweather" pitchFamily="34" charset="0"/>
                <a:ea typeface="Merriweather" pitchFamily="34" charset="-122"/>
                <a:cs typeface="Merriweather" pitchFamily="34" charset="-120"/>
              </a:rPr>
              <a:t>A line graph depicts the monthly trends in crime reporting, revealing seasonal patterns and fluctuations.</a:t>
            </a:r>
            <a:endParaRPr lang="en-US" sz="1500" dirty="0"/>
          </a:p>
        </p:txBody>
      </p:sp>
      <p:sp>
        <p:nvSpPr>
          <p:cNvPr id="16" name="Shape 13"/>
          <p:cNvSpPr/>
          <p:nvPr/>
        </p:nvSpPr>
        <p:spPr>
          <a:xfrm>
            <a:off x="6665535" y="6341388"/>
            <a:ext cx="686872" cy="22860"/>
          </a:xfrm>
          <a:prstGeom prst="roundRect">
            <a:avLst>
              <a:gd name="adj" fmla="val 360606"/>
            </a:avLst>
          </a:prstGeom>
          <a:solidFill>
            <a:srgbClr val="194A99"/>
          </a:solidFill>
          <a:ln/>
        </p:spPr>
      </p:sp>
      <p:sp>
        <p:nvSpPr>
          <p:cNvPr id="17" name="Shape 14"/>
          <p:cNvSpPr/>
          <p:nvPr/>
        </p:nvSpPr>
        <p:spPr>
          <a:xfrm>
            <a:off x="6246793" y="6132076"/>
            <a:ext cx="441603" cy="441603"/>
          </a:xfrm>
          <a:prstGeom prst="roundRect">
            <a:avLst>
              <a:gd name="adj" fmla="val 18667"/>
            </a:avLst>
          </a:prstGeom>
          <a:solidFill>
            <a:srgbClr val="003180"/>
          </a:solidFill>
          <a:ln w="7620">
            <a:solidFill>
              <a:srgbClr val="194A99"/>
            </a:solidFill>
            <a:prstDash val="solid"/>
          </a:ln>
        </p:spPr>
      </p:sp>
      <p:sp>
        <p:nvSpPr>
          <p:cNvPr id="18" name="Text 15"/>
          <p:cNvSpPr/>
          <p:nvPr/>
        </p:nvSpPr>
        <p:spPr>
          <a:xfrm>
            <a:off x="6385143" y="6205657"/>
            <a:ext cx="164902" cy="294442"/>
          </a:xfrm>
          <a:prstGeom prst="rect">
            <a:avLst/>
          </a:prstGeom>
          <a:noFill/>
          <a:ln/>
        </p:spPr>
        <p:txBody>
          <a:bodyPr wrap="none" lIns="0" tIns="0" rIns="0" bIns="0" rtlCol="0" anchor="t"/>
          <a:lstStyle/>
          <a:p>
            <a:pPr algn="ctr" indent="0" marL="0">
              <a:lnSpc>
                <a:spcPts val="2300"/>
              </a:lnSpc>
              <a:buNone/>
            </a:pPr>
            <a:r>
              <a:rPr lang="en-US" sz="2300" dirty="0">
                <a:solidFill>
                  <a:srgbClr val="E2E6E9"/>
                </a:solidFill>
                <a:latin typeface="Merriweather" pitchFamily="34" charset="0"/>
                <a:ea typeface="Merriweather" pitchFamily="34" charset="-122"/>
                <a:cs typeface="Merriweather" pitchFamily="34" charset="-120"/>
              </a:rPr>
              <a:t>3</a:t>
            </a:r>
            <a:endParaRPr lang="en-US" sz="2300" dirty="0"/>
          </a:p>
        </p:txBody>
      </p:sp>
      <p:sp>
        <p:nvSpPr>
          <p:cNvPr id="19" name="Text 16"/>
          <p:cNvSpPr/>
          <p:nvPr/>
        </p:nvSpPr>
        <p:spPr>
          <a:xfrm>
            <a:off x="7547015" y="6107549"/>
            <a:ext cx="2453402" cy="306705"/>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Findings</a:t>
            </a:r>
            <a:endParaRPr lang="en-US" sz="1900" dirty="0"/>
          </a:p>
        </p:txBody>
      </p:sp>
      <p:sp>
        <p:nvSpPr>
          <p:cNvPr id="20" name="Text 17"/>
          <p:cNvSpPr/>
          <p:nvPr/>
        </p:nvSpPr>
        <p:spPr>
          <a:xfrm>
            <a:off x="7547015" y="6532007"/>
            <a:ext cx="6396514" cy="941546"/>
          </a:xfrm>
          <a:prstGeom prst="rect">
            <a:avLst/>
          </a:prstGeom>
          <a:noFill/>
          <a:ln/>
        </p:spPr>
        <p:txBody>
          <a:bodyPr wrap="square" lIns="0" tIns="0" rIns="0" bIns="0" rtlCol="0" anchor="t"/>
          <a:lstStyle/>
          <a:p>
            <a:pPr algn="l" indent="0" marL="0">
              <a:lnSpc>
                <a:spcPts val="2450"/>
              </a:lnSpc>
              <a:buNone/>
            </a:pPr>
            <a:r>
              <a:rPr lang="en-US" sz="1500" dirty="0">
                <a:solidFill>
                  <a:srgbClr val="E2E6E9"/>
                </a:solidFill>
                <a:latin typeface="Merriweather" pitchFamily="34" charset="0"/>
                <a:ea typeface="Merriweather" pitchFamily="34" charset="-122"/>
                <a:cs typeface="Merriweather" pitchFamily="34" charset="-120"/>
              </a:rPr>
              <a:t>The analysis reveals that most victims fall within a specific age range, and there are noticeable seasonal patterns in crime reporting.</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74356" y="962263"/>
            <a:ext cx="5628442" cy="703421"/>
          </a:xfrm>
          <a:prstGeom prst="rect">
            <a:avLst/>
          </a:prstGeom>
          <a:noFill/>
          <a:ln/>
        </p:spPr>
        <p:txBody>
          <a:bodyPr wrap="none" lIns="0" tIns="0" rIns="0" bIns="0" rtlCol="0" anchor="t"/>
          <a:lstStyle/>
          <a:p>
            <a:pPr indent="0" marL="0">
              <a:lnSpc>
                <a:spcPts val="5500"/>
              </a:lnSpc>
              <a:buNone/>
            </a:pPr>
            <a:r>
              <a:rPr lang="en-US" sz="4400" dirty="0">
                <a:solidFill>
                  <a:srgbClr val="F5F0F0"/>
                </a:solidFill>
                <a:latin typeface="Merriweather" pitchFamily="34" charset="0"/>
                <a:ea typeface="Merriweather" pitchFamily="34" charset="-122"/>
                <a:cs typeface="Merriweather" pitchFamily="34" charset="-120"/>
              </a:rPr>
              <a:t>Key Insights</a:t>
            </a:r>
            <a:endParaRPr lang="en-US" sz="4400" dirty="0"/>
          </a:p>
        </p:txBody>
      </p:sp>
      <p:sp>
        <p:nvSpPr>
          <p:cNvPr id="4" name="Text 1"/>
          <p:cNvSpPr/>
          <p:nvPr/>
        </p:nvSpPr>
        <p:spPr>
          <a:xfrm>
            <a:off x="6274356" y="2003346"/>
            <a:ext cx="7568089" cy="360164"/>
          </a:xfrm>
          <a:prstGeom prst="rect">
            <a:avLst/>
          </a:prstGeom>
          <a:noFill/>
          <a:ln/>
        </p:spPr>
        <p:txBody>
          <a:bodyPr wrap="none" lIns="0" tIns="0" rIns="0" bIns="0" rtlCol="0" anchor="t"/>
          <a:lstStyle/>
          <a:p>
            <a:pPr indent="0" marL="0">
              <a:lnSpc>
                <a:spcPts val="2800"/>
              </a:lnSpc>
              <a:buNone/>
            </a:pPr>
            <a:r>
              <a:rPr lang="en-US" sz="1750" dirty="0">
                <a:solidFill>
                  <a:srgbClr val="E2E6E9"/>
                </a:solidFill>
                <a:latin typeface="Merriweather" pitchFamily="34" charset="0"/>
                <a:ea typeface="Merriweather" pitchFamily="34" charset="-122"/>
                <a:cs typeface="Merriweather" pitchFamily="34" charset="-120"/>
              </a:rPr>
              <a:t>The analysis reveals several key insights into crime trends in India:</a:t>
            </a:r>
            <a:endParaRPr lang="en-US" sz="1750" dirty="0"/>
          </a:p>
        </p:txBody>
      </p:sp>
      <p:sp>
        <p:nvSpPr>
          <p:cNvPr id="5" name="Shape 2"/>
          <p:cNvSpPr/>
          <p:nvPr/>
        </p:nvSpPr>
        <p:spPr>
          <a:xfrm>
            <a:off x="6274356" y="2616756"/>
            <a:ext cx="3671530" cy="2752963"/>
          </a:xfrm>
          <a:prstGeom prst="roundRect">
            <a:avLst>
              <a:gd name="adj" fmla="val 3435"/>
            </a:avLst>
          </a:prstGeom>
          <a:solidFill>
            <a:srgbClr val="003180"/>
          </a:solidFill>
          <a:ln w="7620">
            <a:solidFill>
              <a:srgbClr val="194A99"/>
            </a:solidFill>
            <a:prstDash val="solid"/>
          </a:ln>
        </p:spPr>
      </p:sp>
      <p:sp>
        <p:nvSpPr>
          <p:cNvPr id="6" name="Text 3"/>
          <p:cNvSpPr/>
          <p:nvPr/>
        </p:nvSpPr>
        <p:spPr>
          <a:xfrm>
            <a:off x="6507004" y="2849404"/>
            <a:ext cx="2814161" cy="351830"/>
          </a:xfrm>
          <a:prstGeom prst="rect">
            <a:avLst/>
          </a:prstGeom>
          <a:noFill/>
          <a:ln/>
        </p:spPr>
        <p:txBody>
          <a:bodyPr wrap="none" lIns="0" tIns="0" rIns="0" bIns="0" rtlCol="0" anchor="t"/>
          <a:lstStyle/>
          <a:p>
            <a:pPr indent="0" marL="0">
              <a:lnSpc>
                <a:spcPts val="2750"/>
              </a:lnSpc>
              <a:buNone/>
            </a:pPr>
            <a:r>
              <a:rPr lang="en-US" sz="2200" dirty="0">
                <a:solidFill>
                  <a:srgbClr val="E2E6E9"/>
                </a:solidFill>
                <a:latin typeface="Merriweather" pitchFamily="34" charset="0"/>
                <a:ea typeface="Merriweather" pitchFamily="34" charset="-122"/>
                <a:cs typeface="Merriweather" pitchFamily="34" charset="-120"/>
              </a:rPr>
              <a:t>Top Crime Types</a:t>
            </a:r>
            <a:endParaRPr lang="en-US" sz="2200" dirty="0"/>
          </a:p>
        </p:txBody>
      </p:sp>
      <p:sp>
        <p:nvSpPr>
          <p:cNvPr id="7" name="Text 4"/>
          <p:cNvSpPr/>
          <p:nvPr/>
        </p:nvSpPr>
        <p:spPr>
          <a:xfrm>
            <a:off x="6507004" y="3336250"/>
            <a:ext cx="3206234" cy="1800820"/>
          </a:xfrm>
          <a:prstGeom prst="rect">
            <a:avLst/>
          </a:prstGeom>
          <a:noFill/>
          <a:ln/>
        </p:spPr>
        <p:txBody>
          <a:bodyPr wrap="square" lIns="0" tIns="0" rIns="0" bIns="0" rtlCol="0" anchor="t"/>
          <a:lstStyle/>
          <a:p>
            <a:pPr indent="0" marL="0">
              <a:lnSpc>
                <a:spcPts val="2800"/>
              </a:lnSpc>
              <a:buNone/>
            </a:pPr>
            <a:r>
              <a:rPr lang="en-US" sz="1750" dirty="0">
                <a:solidFill>
                  <a:srgbClr val="E2E6E9"/>
                </a:solidFill>
                <a:latin typeface="Merriweather" pitchFamily="34" charset="0"/>
                <a:ea typeface="Merriweather" pitchFamily="34" charset="-122"/>
                <a:cs typeface="Merriweather" pitchFamily="34" charset="-120"/>
              </a:rPr>
              <a:t>A bar plot illustrates the frequency of different crime descriptions, highlighting the most prevalent crime types.</a:t>
            </a:r>
            <a:endParaRPr lang="en-US" sz="1750" dirty="0"/>
          </a:p>
        </p:txBody>
      </p:sp>
      <p:sp>
        <p:nvSpPr>
          <p:cNvPr id="8" name="Shape 5"/>
          <p:cNvSpPr/>
          <p:nvPr/>
        </p:nvSpPr>
        <p:spPr>
          <a:xfrm>
            <a:off x="10170914" y="2616756"/>
            <a:ext cx="3671530" cy="2752963"/>
          </a:xfrm>
          <a:prstGeom prst="roundRect">
            <a:avLst>
              <a:gd name="adj" fmla="val 3435"/>
            </a:avLst>
          </a:prstGeom>
          <a:solidFill>
            <a:srgbClr val="003180"/>
          </a:solidFill>
          <a:ln w="7620">
            <a:solidFill>
              <a:srgbClr val="194A99"/>
            </a:solidFill>
            <a:prstDash val="solid"/>
          </a:ln>
        </p:spPr>
      </p:sp>
      <p:sp>
        <p:nvSpPr>
          <p:cNvPr id="9" name="Text 6"/>
          <p:cNvSpPr/>
          <p:nvPr/>
        </p:nvSpPr>
        <p:spPr>
          <a:xfrm>
            <a:off x="10403562" y="2849404"/>
            <a:ext cx="2814161" cy="351830"/>
          </a:xfrm>
          <a:prstGeom prst="rect">
            <a:avLst/>
          </a:prstGeom>
          <a:noFill/>
          <a:ln/>
        </p:spPr>
        <p:txBody>
          <a:bodyPr wrap="none" lIns="0" tIns="0" rIns="0" bIns="0" rtlCol="0" anchor="t"/>
          <a:lstStyle/>
          <a:p>
            <a:pPr indent="0" marL="0">
              <a:lnSpc>
                <a:spcPts val="2750"/>
              </a:lnSpc>
              <a:buNone/>
            </a:pPr>
            <a:r>
              <a:rPr lang="en-US" sz="2200" dirty="0">
                <a:solidFill>
                  <a:srgbClr val="E2E6E9"/>
                </a:solidFill>
                <a:latin typeface="Merriweather" pitchFamily="34" charset="0"/>
                <a:ea typeface="Merriweather" pitchFamily="34" charset="-122"/>
                <a:cs typeface="Merriweather" pitchFamily="34" charset="-120"/>
              </a:rPr>
              <a:t>Monthly Trends</a:t>
            </a:r>
            <a:endParaRPr lang="en-US" sz="2200" dirty="0"/>
          </a:p>
        </p:txBody>
      </p:sp>
      <p:sp>
        <p:nvSpPr>
          <p:cNvPr id="10" name="Text 7"/>
          <p:cNvSpPr/>
          <p:nvPr/>
        </p:nvSpPr>
        <p:spPr>
          <a:xfrm>
            <a:off x="10403562" y="3336250"/>
            <a:ext cx="3206234" cy="1800820"/>
          </a:xfrm>
          <a:prstGeom prst="rect">
            <a:avLst/>
          </a:prstGeom>
          <a:noFill/>
          <a:ln/>
        </p:spPr>
        <p:txBody>
          <a:bodyPr wrap="square" lIns="0" tIns="0" rIns="0" bIns="0" rtlCol="0" anchor="t"/>
          <a:lstStyle/>
          <a:p>
            <a:pPr indent="0" marL="0">
              <a:lnSpc>
                <a:spcPts val="2800"/>
              </a:lnSpc>
              <a:buNone/>
            </a:pPr>
            <a:r>
              <a:rPr lang="en-US" sz="1750" dirty="0">
                <a:solidFill>
                  <a:srgbClr val="E2E6E9"/>
                </a:solidFill>
                <a:latin typeface="Merriweather" pitchFamily="34" charset="0"/>
                <a:ea typeface="Merriweather" pitchFamily="34" charset="-122"/>
                <a:cs typeface="Merriweather" pitchFamily="34" charset="-120"/>
              </a:rPr>
              <a:t>A line plot indicates fluctuations in crime reporting across months, revealing peaks and troughs in crime activity.</a:t>
            </a:r>
            <a:endParaRPr lang="en-US" sz="1750" dirty="0"/>
          </a:p>
        </p:txBody>
      </p:sp>
      <p:sp>
        <p:nvSpPr>
          <p:cNvPr id="11" name="Shape 8"/>
          <p:cNvSpPr/>
          <p:nvPr/>
        </p:nvSpPr>
        <p:spPr>
          <a:xfrm>
            <a:off x="6274356" y="5594747"/>
            <a:ext cx="7568089" cy="1672471"/>
          </a:xfrm>
          <a:prstGeom prst="roundRect">
            <a:avLst>
              <a:gd name="adj" fmla="val 5654"/>
            </a:avLst>
          </a:prstGeom>
          <a:solidFill>
            <a:srgbClr val="003180"/>
          </a:solidFill>
          <a:ln w="7620">
            <a:solidFill>
              <a:srgbClr val="194A99"/>
            </a:solidFill>
            <a:prstDash val="solid"/>
          </a:ln>
        </p:spPr>
      </p:sp>
      <p:sp>
        <p:nvSpPr>
          <p:cNvPr id="12" name="Text 9"/>
          <p:cNvSpPr/>
          <p:nvPr/>
        </p:nvSpPr>
        <p:spPr>
          <a:xfrm>
            <a:off x="6507004" y="5827395"/>
            <a:ext cx="3121819" cy="351830"/>
          </a:xfrm>
          <a:prstGeom prst="rect">
            <a:avLst/>
          </a:prstGeom>
          <a:noFill/>
          <a:ln/>
        </p:spPr>
        <p:txBody>
          <a:bodyPr wrap="none" lIns="0" tIns="0" rIns="0" bIns="0" rtlCol="0" anchor="t"/>
          <a:lstStyle/>
          <a:p>
            <a:pPr indent="0" marL="0">
              <a:lnSpc>
                <a:spcPts val="2750"/>
              </a:lnSpc>
              <a:buNone/>
            </a:pPr>
            <a:r>
              <a:rPr lang="en-US" sz="2200" dirty="0">
                <a:solidFill>
                  <a:srgbClr val="E2E6E9"/>
                </a:solidFill>
                <a:latin typeface="Merriweather" pitchFamily="34" charset="0"/>
                <a:ea typeface="Merriweather" pitchFamily="34" charset="-122"/>
                <a:cs typeface="Merriweather" pitchFamily="34" charset="-120"/>
              </a:rPr>
              <a:t>City-wise Distribution</a:t>
            </a:r>
            <a:endParaRPr lang="en-US" sz="2200" dirty="0"/>
          </a:p>
        </p:txBody>
      </p:sp>
      <p:sp>
        <p:nvSpPr>
          <p:cNvPr id="13" name="Text 10"/>
          <p:cNvSpPr/>
          <p:nvPr/>
        </p:nvSpPr>
        <p:spPr>
          <a:xfrm>
            <a:off x="6507004" y="6314242"/>
            <a:ext cx="7102793" cy="720328"/>
          </a:xfrm>
          <a:prstGeom prst="rect">
            <a:avLst/>
          </a:prstGeom>
          <a:noFill/>
          <a:ln/>
        </p:spPr>
        <p:txBody>
          <a:bodyPr wrap="square" lIns="0" tIns="0" rIns="0" bIns="0" rtlCol="0" anchor="t"/>
          <a:lstStyle/>
          <a:p>
            <a:pPr indent="0" marL="0">
              <a:lnSpc>
                <a:spcPts val="2800"/>
              </a:lnSpc>
              <a:buNone/>
            </a:pPr>
            <a:r>
              <a:rPr lang="en-US" sz="1750" dirty="0">
                <a:solidFill>
                  <a:srgbClr val="E2E6E9"/>
                </a:solidFill>
                <a:latin typeface="Merriweather" pitchFamily="34" charset="0"/>
                <a:ea typeface="Merriweather" pitchFamily="34" charset="-122"/>
                <a:cs typeface="Merriweather" pitchFamily="34" charset="-120"/>
              </a:rPr>
              <a:t>A bar plot displays the top 10 cities with the highest crime rates, identifying high-crime areas for targeted interventions.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07800" y="771287"/>
            <a:ext cx="7701201" cy="1288256"/>
          </a:xfrm>
          <a:prstGeom prst="rect">
            <a:avLst/>
          </a:prstGeom>
          <a:noFill/>
          <a:ln/>
        </p:spPr>
        <p:txBody>
          <a:bodyPr wrap="square" lIns="0" tIns="0" rIns="0" bIns="0" rtlCol="0" anchor="t"/>
          <a:lstStyle/>
          <a:p>
            <a:pPr indent="0" marL="0">
              <a:lnSpc>
                <a:spcPts val="5050"/>
              </a:lnSpc>
              <a:buNone/>
            </a:pPr>
            <a:r>
              <a:rPr lang="en-US" sz="4050" dirty="0">
                <a:solidFill>
                  <a:srgbClr val="F5F0F0"/>
                </a:solidFill>
                <a:latin typeface="Merriweather" pitchFamily="34" charset="0"/>
                <a:ea typeface="Merriweather" pitchFamily="34" charset="-122"/>
                <a:cs typeface="Merriweather" pitchFamily="34" charset="-120"/>
              </a:rPr>
              <a:t>Possible Areas for Further Study</a:t>
            </a:r>
            <a:endParaRPr lang="en-US" sz="4050" dirty="0"/>
          </a:p>
        </p:txBody>
      </p:sp>
      <p:sp>
        <p:nvSpPr>
          <p:cNvPr id="4" name="Text 1"/>
          <p:cNvSpPr/>
          <p:nvPr/>
        </p:nvSpPr>
        <p:spPr>
          <a:xfrm>
            <a:off x="6207800" y="2368629"/>
            <a:ext cx="7701201" cy="659368"/>
          </a:xfrm>
          <a:prstGeom prst="rect">
            <a:avLst/>
          </a:prstGeom>
          <a:noFill/>
          <a:ln/>
        </p:spPr>
        <p:txBody>
          <a:bodyPr wrap="square" lIns="0" tIns="0" rIns="0" bIns="0" rtlCol="0" anchor="t"/>
          <a:lstStyle/>
          <a:p>
            <a:pPr indent="0" marL="0">
              <a:lnSpc>
                <a:spcPts val="2550"/>
              </a:lnSpc>
              <a:buNone/>
            </a:pPr>
            <a:r>
              <a:rPr lang="en-US" sz="1600" dirty="0">
                <a:solidFill>
                  <a:srgbClr val="E2E6E9"/>
                </a:solidFill>
                <a:latin typeface="Merriweather" pitchFamily="34" charset="0"/>
                <a:ea typeface="Merriweather" pitchFamily="34" charset="-122"/>
                <a:cs typeface="Merriweather" pitchFamily="34" charset="-120"/>
              </a:rPr>
              <a:t>The analysis provides a foundation for further exploration and investigation. Potential areas for future study include:</a:t>
            </a:r>
            <a:endParaRPr lang="en-US" sz="1600" dirty="0"/>
          </a:p>
        </p:txBody>
      </p:sp>
      <p:sp>
        <p:nvSpPr>
          <p:cNvPr id="5" name="Shape 2"/>
          <p:cNvSpPr/>
          <p:nvPr/>
        </p:nvSpPr>
        <p:spPr>
          <a:xfrm>
            <a:off x="6207800" y="3491627"/>
            <a:ext cx="463748" cy="463748"/>
          </a:xfrm>
          <a:prstGeom prst="roundRect">
            <a:avLst>
              <a:gd name="adj" fmla="val 18668"/>
            </a:avLst>
          </a:prstGeom>
          <a:solidFill>
            <a:srgbClr val="003180"/>
          </a:solidFill>
          <a:ln w="7620">
            <a:solidFill>
              <a:srgbClr val="194A99"/>
            </a:solidFill>
            <a:prstDash val="solid"/>
          </a:ln>
        </p:spPr>
      </p:sp>
      <p:sp>
        <p:nvSpPr>
          <p:cNvPr id="6" name="Text 3"/>
          <p:cNvSpPr/>
          <p:nvPr/>
        </p:nvSpPr>
        <p:spPr>
          <a:xfrm>
            <a:off x="6371630" y="3568898"/>
            <a:ext cx="136088" cy="309205"/>
          </a:xfrm>
          <a:prstGeom prst="rect">
            <a:avLst/>
          </a:prstGeom>
          <a:noFill/>
          <a:ln/>
        </p:spPr>
        <p:txBody>
          <a:bodyPr wrap="none" lIns="0" tIns="0" rIns="0" bIns="0" rtlCol="0" anchor="t"/>
          <a:lstStyle/>
          <a:p>
            <a:pPr algn="ctr" indent="0" marL="0">
              <a:lnSpc>
                <a:spcPts val="2400"/>
              </a:lnSpc>
              <a:buNone/>
            </a:pPr>
            <a:r>
              <a:rPr lang="en-US" sz="2400" dirty="0">
                <a:solidFill>
                  <a:srgbClr val="E2E6E9"/>
                </a:solidFill>
                <a:latin typeface="Merriweather" pitchFamily="34" charset="0"/>
                <a:ea typeface="Merriweather" pitchFamily="34" charset="-122"/>
                <a:cs typeface="Merriweather" pitchFamily="34" charset="-120"/>
              </a:rPr>
              <a:t>1</a:t>
            </a:r>
            <a:endParaRPr lang="en-US" sz="2400" dirty="0"/>
          </a:p>
        </p:txBody>
      </p:sp>
      <p:sp>
        <p:nvSpPr>
          <p:cNvPr id="7" name="Text 4"/>
          <p:cNvSpPr/>
          <p:nvPr/>
        </p:nvSpPr>
        <p:spPr>
          <a:xfrm>
            <a:off x="6877645" y="3491627"/>
            <a:ext cx="2582823" cy="322064"/>
          </a:xfrm>
          <a:prstGeom prst="rect">
            <a:avLst/>
          </a:prstGeom>
          <a:noFill/>
          <a:ln/>
        </p:spPr>
        <p:txBody>
          <a:bodyPr wrap="none" lIns="0" tIns="0" rIns="0" bIns="0" rtlCol="0" anchor="t"/>
          <a:lstStyle/>
          <a:p>
            <a:pPr indent="0" marL="0">
              <a:lnSpc>
                <a:spcPts val="2500"/>
              </a:lnSpc>
              <a:buNone/>
            </a:pPr>
            <a:r>
              <a:rPr lang="en-US" sz="2000" dirty="0">
                <a:solidFill>
                  <a:srgbClr val="E2E6E9"/>
                </a:solidFill>
                <a:latin typeface="Merriweather" pitchFamily="34" charset="0"/>
                <a:ea typeface="Merriweather" pitchFamily="34" charset="-122"/>
                <a:cs typeface="Merriweather" pitchFamily="34" charset="-120"/>
              </a:rPr>
              <a:t>Correlation Analysis</a:t>
            </a:r>
            <a:endParaRPr lang="en-US" sz="2000" dirty="0"/>
          </a:p>
        </p:txBody>
      </p:sp>
      <p:sp>
        <p:nvSpPr>
          <p:cNvPr id="8" name="Text 5"/>
          <p:cNvSpPr/>
          <p:nvPr/>
        </p:nvSpPr>
        <p:spPr>
          <a:xfrm>
            <a:off x="6877645" y="3937278"/>
            <a:ext cx="3077766" cy="1978104"/>
          </a:xfrm>
          <a:prstGeom prst="rect">
            <a:avLst/>
          </a:prstGeom>
          <a:noFill/>
          <a:ln/>
        </p:spPr>
        <p:txBody>
          <a:bodyPr wrap="square" lIns="0" tIns="0" rIns="0" bIns="0" rtlCol="0" anchor="t"/>
          <a:lstStyle/>
          <a:p>
            <a:pPr indent="0" marL="0">
              <a:lnSpc>
                <a:spcPts val="2550"/>
              </a:lnSpc>
              <a:buNone/>
            </a:pPr>
            <a:r>
              <a:rPr lang="en-US" sz="1600" dirty="0">
                <a:solidFill>
                  <a:srgbClr val="E2E6E9"/>
                </a:solidFill>
                <a:latin typeface="Merriweather" pitchFamily="34" charset="0"/>
                <a:ea typeface="Merriweather" pitchFamily="34" charset="-122"/>
                <a:cs typeface="Merriweather" pitchFamily="34" charset="-120"/>
              </a:rPr>
              <a:t>Investigate correlations between socio-economic factors and crime rates, exploring potential relationships and influencing factors.</a:t>
            </a:r>
            <a:endParaRPr lang="en-US" sz="1600" dirty="0"/>
          </a:p>
        </p:txBody>
      </p:sp>
      <p:sp>
        <p:nvSpPr>
          <p:cNvPr id="9" name="Shape 6"/>
          <p:cNvSpPr/>
          <p:nvPr/>
        </p:nvSpPr>
        <p:spPr>
          <a:xfrm>
            <a:off x="10161508" y="3491627"/>
            <a:ext cx="463748" cy="463748"/>
          </a:xfrm>
          <a:prstGeom prst="roundRect">
            <a:avLst>
              <a:gd name="adj" fmla="val 18668"/>
            </a:avLst>
          </a:prstGeom>
          <a:solidFill>
            <a:srgbClr val="003180"/>
          </a:solidFill>
          <a:ln w="7620">
            <a:solidFill>
              <a:srgbClr val="194A99"/>
            </a:solidFill>
            <a:prstDash val="solid"/>
          </a:ln>
        </p:spPr>
      </p:sp>
      <p:sp>
        <p:nvSpPr>
          <p:cNvPr id="10" name="Text 7"/>
          <p:cNvSpPr/>
          <p:nvPr/>
        </p:nvSpPr>
        <p:spPr>
          <a:xfrm>
            <a:off x="10300930" y="3568898"/>
            <a:ext cx="184904" cy="309205"/>
          </a:xfrm>
          <a:prstGeom prst="rect">
            <a:avLst/>
          </a:prstGeom>
          <a:noFill/>
          <a:ln/>
        </p:spPr>
        <p:txBody>
          <a:bodyPr wrap="none" lIns="0" tIns="0" rIns="0" bIns="0" rtlCol="0" anchor="t"/>
          <a:lstStyle/>
          <a:p>
            <a:pPr algn="ctr" indent="0" marL="0">
              <a:lnSpc>
                <a:spcPts val="2400"/>
              </a:lnSpc>
              <a:buNone/>
            </a:pPr>
            <a:r>
              <a:rPr lang="en-US" sz="2400" dirty="0">
                <a:solidFill>
                  <a:srgbClr val="E2E6E9"/>
                </a:solidFill>
                <a:latin typeface="Merriweather" pitchFamily="34" charset="0"/>
                <a:ea typeface="Merriweather" pitchFamily="34" charset="-122"/>
                <a:cs typeface="Merriweather" pitchFamily="34" charset="-120"/>
              </a:rPr>
              <a:t>2</a:t>
            </a:r>
            <a:endParaRPr lang="en-US" sz="2400" dirty="0"/>
          </a:p>
        </p:txBody>
      </p:sp>
      <p:sp>
        <p:nvSpPr>
          <p:cNvPr id="11" name="Text 8"/>
          <p:cNvSpPr/>
          <p:nvPr/>
        </p:nvSpPr>
        <p:spPr>
          <a:xfrm>
            <a:off x="10831354" y="3491627"/>
            <a:ext cx="2576512" cy="322064"/>
          </a:xfrm>
          <a:prstGeom prst="rect">
            <a:avLst/>
          </a:prstGeom>
          <a:noFill/>
          <a:ln/>
        </p:spPr>
        <p:txBody>
          <a:bodyPr wrap="none" lIns="0" tIns="0" rIns="0" bIns="0" rtlCol="0" anchor="t"/>
          <a:lstStyle/>
          <a:p>
            <a:pPr indent="0" marL="0">
              <a:lnSpc>
                <a:spcPts val="2500"/>
              </a:lnSpc>
              <a:buNone/>
            </a:pPr>
            <a:r>
              <a:rPr lang="en-US" sz="2000" dirty="0">
                <a:solidFill>
                  <a:srgbClr val="E2E6E9"/>
                </a:solidFill>
                <a:latin typeface="Merriweather" pitchFamily="34" charset="0"/>
                <a:ea typeface="Merriweather" pitchFamily="34" charset="-122"/>
                <a:cs typeface="Merriweather" pitchFamily="34" charset="-120"/>
              </a:rPr>
              <a:t>Predictive Modeling</a:t>
            </a:r>
            <a:endParaRPr lang="en-US" sz="2000" dirty="0"/>
          </a:p>
        </p:txBody>
      </p:sp>
      <p:sp>
        <p:nvSpPr>
          <p:cNvPr id="12" name="Text 9"/>
          <p:cNvSpPr/>
          <p:nvPr/>
        </p:nvSpPr>
        <p:spPr>
          <a:xfrm>
            <a:off x="10831354" y="3937278"/>
            <a:ext cx="3077766" cy="1318736"/>
          </a:xfrm>
          <a:prstGeom prst="rect">
            <a:avLst/>
          </a:prstGeom>
          <a:noFill/>
          <a:ln/>
        </p:spPr>
        <p:txBody>
          <a:bodyPr wrap="square" lIns="0" tIns="0" rIns="0" bIns="0" rtlCol="0" anchor="t"/>
          <a:lstStyle/>
          <a:p>
            <a:pPr indent="0" marL="0">
              <a:lnSpc>
                <a:spcPts val="2550"/>
              </a:lnSpc>
              <a:buNone/>
            </a:pPr>
            <a:r>
              <a:rPr lang="en-US" sz="1600" dirty="0">
                <a:solidFill>
                  <a:srgbClr val="E2E6E9"/>
                </a:solidFill>
                <a:latin typeface="Merriweather" pitchFamily="34" charset="0"/>
                <a:ea typeface="Merriweather" pitchFamily="34" charset="-122"/>
                <a:cs typeface="Merriweather" pitchFamily="34" charset="-120"/>
              </a:rPr>
              <a:t>Develop predictive models to forecast future crime trends based on historical data and identified patterns.</a:t>
            </a:r>
            <a:endParaRPr lang="en-US" sz="1600" dirty="0"/>
          </a:p>
        </p:txBody>
      </p:sp>
      <p:sp>
        <p:nvSpPr>
          <p:cNvPr id="13" name="Shape 10"/>
          <p:cNvSpPr/>
          <p:nvPr/>
        </p:nvSpPr>
        <p:spPr>
          <a:xfrm>
            <a:off x="6207800" y="6353294"/>
            <a:ext cx="463748" cy="463748"/>
          </a:xfrm>
          <a:prstGeom prst="roundRect">
            <a:avLst>
              <a:gd name="adj" fmla="val 18668"/>
            </a:avLst>
          </a:prstGeom>
          <a:solidFill>
            <a:srgbClr val="003180"/>
          </a:solidFill>
          <a:ln w="7620">
            <a:solidFill>
              <a:srgbClr val="194A99"/>
            </a:solidFill>
            <a:prstDash val="solid"/>
          </a:ln>
        </p:spPr>
      </p:sp>
      <p:sp>
        <p:nvSpPr>
          <p:cNvPr id="14" name="Text 11"/>
          <p:cNvSpPr/>
          <p:nvPr/>
        </p:nvSpPr>
        <p:spPr>
          <a:xfrm>
            <a:off x="6353056" y="6430566"/>
            <a:ext cx="173117" cy="309205"/>
          </a:xfrm>
          <a:prstGeom prst="rect">
            <a:avLst/>
          </a:prstGeom>
          <a:noFill/>
          <a:ln/>
        </p:spPr>
        <p:txBody>
          <a:bodyPr wrap="none" lIns="0" tIns="0" rIns="0" bIns="0" rtlCol="0" anchor="t"/>
          <a:lstStyle/>
          <a:p>
            <a:pPr algn="ctr" indent="0" marL="0">
              <a:lnSpc>
                <a:spcPts val="2400"/>
              </a:lnSpc>
              <a:buNone/>
            </a:pPr>
            <a:r>
              <a:rPr lang="en-US" sz="2400" dirty="0">
                <a:solidFill>
                  <a:srgbClr val="E2E6E9"/>
                </a:solidFill>
                <a:latin typeface="Merriweather" pitchFamily="34" charset="0"/>
                <a:ea typeface="Merriweather" pitchFamily="34" charset="-122"/>
                <a:cs typeface="Merriweather" pitchFamily="34" charset="-120"/>
              </a:rPr>
              <a:t>3</a:t>
            </a:r>
            <a:endParaRPr lang="en-US" sz="2400" dirty="0"/>
          </a:p>
        </p:txBody>
      </p:sp>
      <p:sp>
        <p:nvSpPr>
          <p:cNvPr id="15" name="Text 12"/>
          <p:cNvSpPr/>
          <p:nvPr/>
        </p:nvSpPr>
        <p:spPr>
          <a:xfrm>
            <a:off x="6877645" y="6353294"/>
            <a:ext cx="2998232" cy="322064"/>
          </a:xfrm>
          <a:prstGeom prst="rect">
            <a:avLst/>
          </a:prstGeom>
          <a:noFill/>
          <a:ln/>
        </p:spPr>
        <p:txBody>
          <a:bodyPr wrap="none" lIns="0" tIns="0" rIns="0" bIns="0" rtlCol="0" anchor="t"/>
          <a:lstStyle/>
          <a:p>
            <a:pPr indent="0" marL="0">
              <a:lnSpc>
                <a:spcPts val="2500"/>
              </a:lnSpc>
              <a:buNone/>
            </a:pPr>
            <a:r>
              <a:rPr lang="en-US" sz="2000" dirty="0">
                <a:solidFill>
                  <a:srgbClr val="E2E6E9"/>
                </a:solidFill>
                <a:latin typeface="Merriweather" pitchFamily="34" charset="0"/>
                <a:ea typeface="Merriweather" pitchFamily="34" charset="-122"/>
                <a:cs typeface="Merriweather" pitchFamily="34" charset="-120"/>
              </a:rPr>
              <a:t>Crime Severity Analysis</a:t>
            </a:r>
            <a:endParaRPr lang="en-US" sz="2000" dirty="0"/>
          </a:p>
        </p:txBody>
      </p:sp>
      <p:sp>
        <p:nvSpPr>
          <p:cNvPr id="16" name="Text 13"/>
          <p:cNvSpPr/>
          <p:nvPr/>
        </p:nvSpPr>
        <p:spPr>
          <a:xfrm>
            <a:off x="6877645" y="6798945"/>
            <a:ext cx="7031355" cy="659368"/>
          </a:xfrm>
          <a:prstGeom prst="rect">
            <a:avLst/>
          </a:prstGeom>
          <a:noFill/>
          <a:ln/>
        </p:spPr>
        <p:txBody>
          <a:bodyPr wrap="square" lIns="0" tIns="0" rIns="0" bIns="0" rtlCol="0" anchor="t"/>
          <a:lstStyle/>
          <a:p>
            <a:pPr indent="0" marL="0">
              <a:lnSpc>
                <a:spcPts val="2550"/>
              </a:lnSpc>
              <a:buNone/>
            </a:pPr>
            <a:r>
              <a:rPr lang="en-US" sz="1600" dirty="0">
                <a:solidFill>
                  <a:srgbClr val="E2E6E9"/>
                </a:solidFill>
                <a:latin typeface="Merriweather" pitchFamily="34" charset="0"/>
                <a:ea typeface="Merriweather" pitchFamily="34" charset="-122"/>
                <a:cs typeface="Merriweather" pitchFamily="34" charset="-120"/>
              </a:rPr>
              <a:t>Categorize crimes based on their severity and impact, enabling a more nuanced understanding of crime trends and consequences.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5386"/>
          </a:xfrm>
          <a:prstGeom prst="rect">
            <a:avLst/>
          </a:prstGeom>
        </p:spPr>
      </p:pic>
      <p:sp>
        <p:nvSpPr>
          <p:cNvPr id="3" name="Text 0"/>
          <p:cNvSpPr/>
          <p:nvPr/>
        </p:nvSpPr>
        <p:spPr>
          <a:xfrm>
            <a:off x="863798" y="3960852"/>
            <a:ext cx="6170771" cy="771287"/>
          </a:xfrm>
          <a:prstGeom prst="rect">
            <a:avLst/>
          </a:prstGeom>
          <a:noFill/>
          <a:ln/>
        </p:spPr>
        <p:txBody>
          <a:bodyPr wrap="none" lIns="0" tIns="0" rIns="0" bIns="0" rtlCol="0" anchor="t"/>
          <a:lstStyle/>
          <a:p>
            <a:pPr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Conclusion</a:t>
            </a:r>
            <a:endParaRPr lang="en-US" sz="4850" dirty="0"/>
          </a:p>
        </p:txBody>
      </p:sp>
      <p:sp>
        <p:nvSpPr>
          <p:cNvPr id="4" name="Text 1"/>
          <p:cNvSpPr/>
          <p:nvPr/>
        </p:nvSpPr>
        <p:spPr>
          <a:xfrm>
            <a:off x="863798" y="5102304"/>
            <a:ext cx="12902803" cy="1184434"/>
          </a:xfrm>
          <a:prstGeom prst="rect">
            <a:avLst/>
          </a:prstGeom>
          <a:noFill/>
          <a:ln/>
        </p:spPr>
        <p:txBody>
          <a:bodyPr wrap="squar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The analysis of crime data in India using Python provides valuable insights into crime trends, high-risk areas, and prevalent crime types. These insights can guide law enforcement and policymakers in allocating resources effectively and developing targeted interventions.</a:t>
            </a:r>
            <a:endParaRPr lang="en-US" sz="1900" dirty="0"/>
          </a:p>
        </p:txBody>
      </p:sp>
      <p:sp>
        <p:nvSpPr>
          <p:cNvPr id="5" name="Text 2"/>
          <p:cNvSpPr/>
          <p:nvPr/>
        </p:nvSpPr>
        <p:spPr>
          <a:xfrm>
            <a:off x="863798" y="6564392"/>
            <a:ext cx="12902803" cy="789622"/>
          </a:xfrm>
          <a:prstGeom prst="rect">
            <a:avLst/>
          </a:prstGeom>
          <a:noFill/>
          <a:ln/>
        </p:spPr>
        <p:txBody>
          <a:bodyPr wrap="squar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Future work could focus on integrating real-time crime data for ongoing analysis, enabling more dynamic and responsive crime prevention strategies.</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2024-12-01T12:37:57Z</dcterms:created>
  <dcterms:modified xsi:type="dcterms:W3CDTF">2024-12-01T12:37:57Z</dcterms:modified>
</cp:coreProperties>
</file>